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x="18288000" cy="10287000"/>
  <p:notesSz cx="6858000" cy="9144000"/>
  <p:embeddedFontLst>
    <p:embeddedFont>
      <p:font typeface="Glacial Indifference Bold" charset="1" panose="00000800000000000000"/>
      <p:regular r:id="rId56"/>
    </p:embeddedFont>
    <p:embeddedFont>
      <p:font typeface="Glacial Indifference" charset="1" panose="00000000000000000000"/>
      <p:regular r:id="rId57"/>
    </p:embeddedFont>
    <p:embeddedFont>
      <p:font typeface="Open Sans" charset="1" panose="020B0606030504020204"/>
      <p:regular r:id="rId58"/>
    </p:embeddedFont>
    <p:embeddedFont>
      <p:font typeface="HK Grotesk" charset="1" panose="00000500000000000000"/>
      <p:regular r:id="rId59"/>
    </p:embeddedFont>
    <p:embeddedFont>
      <p:font typeface="HK Modular" charset="1" panose="00000800000000000000"/>
      <p:regular r:id="rId60"/>
    </p:embeddedFont>
    <p:embeddedFont>
      <p:font typeface="HK Grotesk Bold" charset="1" panose="00000800000000000000"/>
      <p:regular r:id="rId61"/>
    </p:embeddedFont>
    <p:embeddedFont>
      <p:font typeface="HK Grotesk Bold Italics" charset="1" panose="0000080000000000000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2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2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2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2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2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2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2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5.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9.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2.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4651632" y="3377707"/>
            <a:ext cx="8984736" cy="4308533"/>
          </a:xfrm>
          <a:prstGeom prst="rect">
            <a:avLst/>
          </a:prstGeom>
        </p:spPr>
        <p:txBody>
          <a:bodyPr anchor="t" rtlCol="false" tIns="0" lIns="0" bIns="0" rIns="0">
            <a:spAutoFit/>
          </a:bodyPr>
          <a:lstStyle/>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PREDIÇÃO DE</a:t>
            </a:r>
          </a:p>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SÉRIES TEMPORAIS</a:t>
            </a:r>
          </a:p>
        </p:txBody>
      </p:sp>
      <p:grpSp>
        <p:nvGrpSpPr>
          <p:cNvPr name="Group 5" id="5"/>
          <p:cNvGrpSpPr/>
          <p:nvPr/>
        </p:nvGrpSpPr>
        <p:grpSpPr>
          <a:xfrm rot="0">
            <a:off x="-106523" y="-35591"/>
            <a:ext cx="18394523" cy="1845878"/>
            <a:chOff x="0" y="0"/>
            <a:chExt cx="4049853" cy="406400"/>
          </a:xfrm>
        </p:grpSpPr>
        <p:sp>
          <p:nvSpPr>
            <p:cNvPr name="Freeform 6" id="6"/>
            <p:cNvSpPr/>
            <p:nvPr/>
          </p:nvSpPr>
          <p:spPr>
            <a:xfrm flipH="false" flipV="false" rot="0">
              <a:off x="0" y="0"/>
              <a:ext cx="4049853" cy="406400"/>
            </a:xfrm>
            <a:custGeom>
              <a:avLst/>
              <a:gdLst/>
              <a:ahLst/>
              <a:cxnLst/>
              <a:rect r="r" b="b" t="t" l="l"/>
              <a:pathLst>
                <a:path h="406400" w="4049853">
                  <a:moveTo>
                    <a:pt x="3846653" y="0"/>
                  </a:moveTo>
                  <a:lnTo>
                    <a:pt x="0" y="0"/>
                  </a:lnTo>
                  <a:lnTo>
                    <a:pt x="0" y="406400"/>
                  </a:lnTo>
                  <a:lnTo>
                    <a:pt x="3846653" y="406400"/>
                  </a:lnTo>
                  <a:lnTo>
                    <a:pt x="4049853" y="203200"/>
                  </a:lnTo>
                  <a:lnTo>
                    <a:pt x="3846653" y="0"/>
                  </a:lnTo>
                  <a:close/>
                </a:path>
              </a:pathLst>
            </a:custGeom>
            <a:gradFill rotWithShape="true">
              <a:gsLst>
                <a:gs pos="0">
                  <a:srgbClr val="033031">
                    <a:alpha val="100000"/>
                  </a:srgbClr>
                </a:gs>
                <a:gs pos="50000">
                  <a:srgbClr val="033031">
                    <a:alpha val="100000"/>
                  </a:srgbClr>
                </a:gs>
                <a:gs pos="100000">
                  <a:srgbClr val="0A4C9E">
                    <a:alpha val="100000"/>
                  </a:srgbClr>
                </a:gs>
              </a:gsLst>
              <a:lin ang="0"/>
            </a:gradFill>
          </p:spPr>
        </p:sp>
        <p:sp>
          <p:nvSpPr>
            <p:cNvPr name="TextBox 7" id="7"/>
            <p:cNvSpPr txBox="true"/>
            <p:nvPr/>
          </p:nvSpPr>
          <p:spPr>
            <a:xfrm>
              <a:off x="0" y="-47625"/>
              <a:ext cx="3935553" cy="454025"/>
            </a:xfrm>
            <a:prstGeom prst="rect">
              <a:avLst/>
            </a:prstGeom>
          </p:spPr>
          <p:txBody>
            <a:bodyPr anchor="ctr" rtlCol="false" tIns="50800" lIns="50800" bIns="50800" rIns="50800"/>
            <a:lstStyle/>
            <a:p>
              <a:pPr algn="ctr">
                <a:lnSpc>
                  <a:spcPts val="3687"/>
                </a:lnSpc>
              </a:pPr>
            </a:p>
          </p:txBody>
        </p:sp>
      </p:grpSp>
      <p:sp>
        <p:nvSpPr>
          <p:cNvPr name="Freeform 8" id="8"/>
          <p:cNvSpPr/>
          <p:nvPr/>
        </p:nvSpPr>
        <p:spPr>
          <a:xfrm flipH="false" flipV="false" rot="0">
            <a:off x="649799" y="40511"/>
            <a:ext cx="1769775" cy="1769775"/>
          </a:xfrm>
          <a:custGeom>
            <a:avLst/>
            <a:gdLst/>
            <a:ahLst/>
            <a:cxnLst/>
            <a:rect r="r" b="b" t="t" l="l"/>
            <a:pathLst>
              <a:path h="1769775" w="1769775">
                <a:moveTo>
                  <a:pt x="0" y="0"/>
                </a:moveTo>
                <a:lnTo>
                  <a:pt x="1769775" y="0"/>
                </a:lnTo>
                <a:lnTo>
                  <a:pt x="1769775" y="1769775"/>
                </a:lnTo>
                <a:lnTo>
                  <a:pt x="0" y="1769775"/>
                </a:lnTo>
                <a:lnTo>
                  <a:pt x="0" y="0"/>
                </a:lnTo>
                <a:close/>
              </a:path>
            </a:pathLst>
          </a:custGeom>
          <a:blipFill>
            <a:blip r:embed="rId4"/>
            <a:stretch>
              <a:fillRect l="0" t="0" r="0" b="0"/>
            </a:stretch>
          </a:blipFill>
        </p:spPr>
      </p:sp>
      <p:sp>
        <p:nvSpPr>
          <p:cNvPr name="TextBox 9" id="9"/>
          <p:cNvSpPr txBox="true"/>
          <p:nvPr/>
        </p:nvSpPr>
        <p:spPr>
          <a:xfrm rot="0">
            <a:off x="4083195" y="614905"/>
            <a:ext cx="9695069" cy="5238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Glacial Indifference"/>
                <a:ea typeface="Glacial Indifference"/>
                <a:cs typeface="Glacial Indifference"/>
                <a:sym typeface="Glacial Indifference"/>
              </a:rPr>
              <a:t>Projeto e Desenvolvimento de Software</a:t>
            </a:r>
          </a:p>
        </p:txBody>
      </p:sp>
      <p:sp>
        <p:nvSpPr>
          <p:cNvPr name="TextBox 10" id="10"/>
          <p:cNvSpPr txBox="true"/>
          <p:nvPr/>
        </p:nvSpPr>
        <p:spPr>
          <a:xfrm rot="0">
            <a:off x="4083195" y="150720"/>
            <a:ext cx="7868269" cy="530860"/>
          </a:xfrm>
          <a:prstGeom prst="rect">
            <a:avLst/>
          </a:prstGeom>
        </p:spPr>
        <p:txBody>
          <a:bodyPr anchor="t" rtlCol="false" tIns="0" lIns="0" bIns="0" rIns="0">
            <a:spAutoFit/>
          </a:bodyPr>
          <a:lstStyle/>
          <a:p>
            <a:pPr algn="l">
              <a:lnSpc>
                <a:spcPts val="4340"/>
              </a:lnSpc>
              <a:spcBef>
                <a:spcPct val="0"/>
              </a:spcBef>
            </a:pPr>
            <a:r>
              <a:rPr lang="en-US" sz="3100">
                <a:solidFill>
                  <a:srgbClr val="FFFFFF"/>
                </a:solidFill>
                <a:latin typeface="Glacial Indifference"/>
                <a:ea typeface="Glacial Indifference"/>
                <a:cs typeface="Glacial Indifference"/>
                <a:sym typeface="Glacial Indifference"/>
              </a:rPr>
              <a:t>Prof. Dr. Thales Levi Azevedo Valente</a:t>
            </a:r>
          </a:p>
        </p:txBody>
      </p:sp>
      <p:sp>
        <p:nvSpPr>
          <p:cNvPr name="TextBox 11" id="11"/>
          <p:cNvSpPr txBox="true"/>
          <p:nvPr/>
        </p:nvSpPr>
        <p:spPr>
          <a:xfrm rot="0">
            <a:off x="4083195" y="1128620"/>
            <a:ext cx="9695069" cy="523875"/>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Glacial Indifference"/>
                <a:ea typeface="Glacial Indifference"/>
                <a:cs typeface="Glacial Indifference"/>
                <a:sym typeface="Glacial Indifference"/>
              </a:rPr>
              <a:t>Engenharia da Computação / CCET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true" flipV="false" rot="5400000">
            <a:off x="1976431" y="-2113643"/>
            <a:ext cx="10287000" cy="14514286"/>
          </a:xfrm>
          <a:custGeom>
            <a:avLst/>
            <a:gdLst/>
            <a:ahLst/>
            <a:cxnLst/>
            <a:rect r="r" b="b" t="t" l="l"/>
            <a:pathLst>
              <a:path h="14514286" w="10287000">
                <a:moveTo>
                  <a:pt x="10287000" y="0"/>
                </a:moveTo>
                <a:lnTo>
                  <a:pt x="0" y="0"/>
                </a:lnTo>
                <a:lnTo>
                  <a:pt x="0" y="14514286"/>
                </a:lnTo>
                <a:lnTo>
                  <a:pt x="10287000" y="14514286"/>
                </a:lnTo>
                <a:lnTo>
                  <a:pt x="10287000" y="0"/>
                </a:lnTo>
                <a:close/>
              </a:path>
            </a:pathLst>
          </a:custGeom>
          <a:blipFill>
            <a:blip r:embed="rId3"/>
            <a:stretch>
              <a:fillRect l="0" t="0" r="0" b="0"/>
            </a:stretch>
          </a:blipFill>
        </p:spPr>
      </p:sp>
      <p:grpSp>
        <p:nvGrpSpPr>
          <p:cNvPr name="Group 4" id="4"/>
          <p:cNvGrpSpPr/>
          <p:nvPr/>
        </p:nvGrpSpPr>
        <p:grpSpPr>
          <a:xfrm rot="0">
            <a:off x="17259300" y="9466371"/>
            <a:ext cx="884651" cy="708591"/>
            <a:chOff x="0" y="0"/>
            <a:chExt cx="232994" cy="186625"/>
          </a:xfrm>
        </p:grpSpPr>
        <p:sp>
          <p:nvSpPr>
            <p:cNvPr name="Freeform 5" id="5"/>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6" id="6"/>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10</a:t>
              </a:r>
            </a:p>
          </p:txBody>
        </p:sp>
      </p:grpSp>
      <p:sp>
        <p:nvSpPr>
          <p:cNvPr name="Freeform 7" id="7"/>
          <p:cNvSpPr/>
          <p:nvPr/>
        </p:nvSpPr>
        <p:spPr>
          <a:xfrm flipH="false" flipV="false" rot="0">
            <a:off x="9777772" y="1028700"/>
            <a:ext cx="7419619" cy="8228687"/>
          </a:xfrm>
          <a:custGeom>
            <a:avLst/>
            <a:gdLst/>
            <a:ahLst/>
            <a:cxnLst/>
            <a:rect r="r" b="b" t="t" l="l"/>
            <a:pathLst>
              <a:path h="8228687" w="7419619">
                <a:moveTo>
                  <a:pt x="0" y="0"/>
                </a:moveTo>
                <a:lnTo>
                  <a:pt x="7419619" y="0"/>
                </a:lnTo>
                <a:lnTo>
                  <a:pt x="7419619" y="8228687"/>
                </a:lnTo>
                <a:lnTo>
                  <a:pt x="0" y="8228687"/>
                </a:lnTo>
                <a:lnTo>
                  <a:pt x="0" y="0"/>
                </a:lnTo>
                <a:close/>
              </a:path>
            </a:pathLst>
          </a:custGeom>
          <a:blipFill>
            <a:blip r:embed="rId4"/>
            <a:stretch>
              <a:fillRect l="0" t="0" r="-1025" b="-64873"/>
            </a:stretch>
          </a:blipFill>
        </p:spPr>
      </p:sp>
      <p:sp>
        <p:nvSpPr>
          <p:cNvPr name="TextBox 8" id="8"/>
          <p:cNvSpPr txBox="true"/>
          <p:nvPr/>
        </p:nvSpPr>
        <p:spPr>
          <a:xfrm rot="0">
            <a:off x="713444" y="717458"/>
            <a:ext cx="8115300"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COLETA DE DADOS</a:t>
            </a:r>
          </a:p>
        </p:txBody>
      </p:sp>
      <p:sp>
        <p:nvSpPr>
          <p:cNvPr name="TextBox 9" id="9"/>
          <p:cNvSpPr txBox="true"/>
          <p:nvPr/>
        </p:nvSpPr>
        <p:spPr>
          <a:xfrm rot="0">
            <a:off x="367833" y="2498079"/>
            <a:ext cx="7821771" cy="5857875"/>
          </a:xfrm>
          <a:prstGeom prst="rect">
            <a:avLst/>
          </a:prstGeom>
        </p:spPr>
        <p:txBody>
          <a:bodyPr anchor="t" rtlCol="false" tIns="0" lIns="0" bIns="0" rIns="0">
            <a:spAutoFit/>
          </a:bodyPr>
          <a:lstStyle/>
          <a:p>
            <a:pPr algn="just" marL="647702" indent="-323851" lvl="1">
              <a:lnSpc>
                <a:spcPts val="4200"/>
              </a:lnSpc>
              <a:buFont typeface="Arial"/>
              <a:buChar char="•"/>
            </a:pPr>
            <a:r>
              <a:rPr lang="en-US" sz="3000">
                <a:solidFill>
                  <a:srgbClr val="FFFFFF"/>
                </a:solidFill>
                <a:latin typeface="HK Grotesk"/>
                <a:ea typeface="HK Grotesk"/>
                <a:cs typeface="HK Grotesk"/>
                <a:sym typeface="HK Grotesk"/>
              </a:rPr>
              <a:t>Fonte: Yahoo Finanças</a:t>
            </a:r>
          </a:p>
          <a:p>
            <a:pPr algn="just" marL="647702" indent="-323851" lvl="1">
              <a:lnSpc>
                <a:spcPts val="4200"/>
              </a:lnSpc>
              <a:buFont typeface="Arial"/>
              <a:buChar char="•"/>
            </a:pPr>
            <a:r>
              <a:rPr lang="en-US" sz="3000">
                <a:solidFill>
                  <a:srgbClr val="FFFFFF"/>
                </a:solidFill>
                <a:latin typeface="HK Grotesk"/>
                <a:ea typeface="HK Grotesk"/>
                <a:cs typeface="HK Grotesk"/>
                <a:sym typeface="HK Grotesk"/>
              </a:rPr>
              <a:t>Estrutura:</a:t>
            </a:r>
          </a:p>
          <a:p>
            <a:pPr algn="just" marL="1295403" indent="-431801" lvl="2">
              <a:lnSpc>
                <a:spcPts val="4200"/>
              </a:lnSpc>
              <a:buFont typeface="Arial"/>
              <a:buChar char="⚬"/>
            </a:pPr>
            <a:r>
              <a:rPr lang="en-US" sz="3000">
                <a:solidFill>
                  <a:srgbClr val="FFFFFF"/>
                </a:solidFill>
                <a:latin typeface="HK Grotesk"/>
                <a:ea typeface="HK Grotesk"/>
                <a:cs typeface="HK Grotesk"/>
                <a:sym typeface="HK Grotesk"/>
              </a:rPr>
              <a:t>Data</a:t>
            </a:r>
          </a:p>
          <a:p>
            <a:pPr algn="just" marL="1295403" indent="-431801" lvl="2">
              <a:lnSpc>
                <a:spcPts val="4200"/>
              </a:lnSpc>
              <a:buFont typeface="Arial"/>
              <a:buChar char="⚬"/>
            </a:pPr>
            <a:r>
              <a:rPr lang="en-US" sz="3000">
                <a:solidFill>
                  <a:srgbClr val="FFFFFF"/>
                </a:solidFill>
                <a:latin typeface="HK Grotesk"/>
                <a:ea typeface="HK Grotesk"/>
                <a:cs typeface="HK Grotesk"/>
                <a:sym typeface="HK Grotesk"/>
              </a:rPr>
              <a:t>Preço de Fechamento</a:t>
            </a:r>
          </a:p>
          <a:p>
            <a:pPr algn="just" marL="1295403" indent="-431801" lvl="2">
              <a:lnSpc>
                <a:spcPts val="4200"/>
              </a:lnSpc>
              <a:buFont typeface="Arial"/>
              <a:buChar char="⚬"/>
            </a:pPr>
            <a:r>
              <a:rPr lang="en-US" sz="3000">
                <a:solidFill>
                  <a:srgbClr val="FFFFFF"/>
                </a:solidFill>
                <a:latin typeface="HK Grotesk"/>
                <a:ea typeface="HK Grotesk"/>
                <a:cs typeface="HK Grotesk"/>
                <a:sym typeface="HK Grotesk"/>
              </a:rPr>
              <a:t>Máxima, Mínima </a:t>
            </a:r>
          </a:p>
          <a:p>
            <a:pPr algn="just" marL="1295403" indent="-431801" lvl="2">
              <a:lnSpc>
                <a:spcPts val="4200"/>
              </a:lnSpc>
              <a:buFont typeface="Arial"/>
              <a:buChar char="⚬"/>
            </a:pPr>
            <a:r>
              <a:rPr lang="en-US" sz="3000">
                <a:solidFill>
                  <a:srgbClr val="FFFFFF"/>
                </a:solidFill>
                <a:latin typeface="HK Grotesk"/>
                <a:ea typeface="HK Grotesk"/>
                <a:cs typeface="HK Grotesk"/>
                <a:sym typeface="HK Grotesk"/>
              </a:rPr>
              <a:t>Dividendos</a:t>
            </a:r>
          </a:p>
          <a:p>
            <a:pPr algn="just" marL="1295403" indent="-431801" lvl="2">
              <a:lnSpc>
                <a:spcPts val="4200"/>
              </a:lnSpc>
              <a:buFont typeface="Arial"/>
              <a:buChar char="⚬"/>
            </a:pPr>
            <a:r>
              <a:rPr lang="en-US" sz="3000">
                <a:solidFill>
                  <a:srgbClr val="FFFFFF"/>
                </a:solidFill>
                <a:latin typeface="HK Grotesk"/>
                <a:ea typeface="HK Grotesk"/>
                <a:cs typeface="HK Grotesk"/>
                <a:sym typeface="HK Grotesk"/>
              </a:rPr>
              <a:t>Nome Do Ativo</a:t>
            </a:r>
          </a:p>
          <a:p>
            <a:pPr algn="just" marL="1295403" indent="-431801" lvl="2">
              <a:lnSpc>
                <a:spcPts val="4200"/>
              </a:lnSpc>
              <a:buFont typeface="Arial"/>
              <a:buChar char="⚬"/>
            </a:pPr>
            <a:r>
              <a:rPr lang="en-US" sz="3000">
                <a:solidFill>
                  <a:srgbClr val="FFFFFF"/>
                </a:solidFill>
                <a:latin typeface="HK Grotesk"/>
                <a:ea typeface="HK Grotesk"/>
                <a:cs typeface="HK Grotesk"/>
                <a:sym typeface="HK Grotesk"/>
              </a:rPr>
              <a:t>Volume de Troca</a:t>
            </a:r>
          </a:p>
          <a:p>
            <a:pPr algn="just" marL="647702" indent="-323851" lvl="1">
              <a:lnSpc>
                <a:spcPts val="4200"/>
              </a:lnSpc>
              <a:buFont typeface="Arial"/>
              <a:buChar char="•"/>
            </a:pPr>
            <a:r>
              <a:rPr lang="en-US" sz="3000">
                <a:solidFill>
                  <a:srgbClr val="FFFFFF"/>
                </a:solidFill>
                <a:latin typeface="HK Grotesk"/>
                <a:ea typeface="HK Grotesk"/>
                <a:cs typeface="HK Grotesk"/>
                <a:sym typeface="HK Grotesk"/>
              </a:rPr>
              <a:t>Dados Completos</a:t>
            </a:r>
          </a:p>
          <a:p>
            <a:pPr algn="just" marL="647702" indent="-323851" lvl="1">
              <a:lnSpc>
                <a:spcPts val="4200"/>
              </a:lnSpc>
              <a:buFont typeface="Arial"/>
              <a:buChar char="•"/>
            </a:pPr>
            <a:r>
              <a:rPr lang="en-US" sz="3000">
                <a:solidFill>
                  <a:srgbClr val="FFFFFF"/>
                </a:solidFill>
                <a:latin typeface="HK Grotesk"/>
                <a:ea typeface="HK Grotesk"/>
                <a:cs typeface="HK Grotesk"/>
                <a:sym typeface="HK Grotesk"/>
              </a:rPr>
              <a:t>Outliers preservados</a:t>
            </a:r>
          </a:p>
          <a:p>
            <a:pPr algn="just" marL="647702" indent="-323851" lvl="1">
              <a:lnSpc>
                <a:spcPts val="4200"/>
              </a:lnSpc>
              <a:buFont typeface="Arial"/>
              <a:buChar char="•"/>
            </a:pPr>
            <a:r>
              <a:rPr lang="en-US" sz="3000">
                <a:solidFill>
                  <a:srgbClr val="FFFFFF"/>
                </a:solidFill>
                <a:latin typeface="HK Grotesk"/>
                <a:ea typeface="HK Grotesk"/>
                <a:cs typeface="HK Grotesk"/>
                <a:sym typeface="HK Grotesk"/>
              </a:rPr>
              <a:t>Foco apenas no Preço de Fechamento</a:t>
            </a:r>
          </a:p>
        </p:txBody>
      </p:sp>
      <p:sp>
        <p:nvSpPr>
          <p:cNvPr name="TextBox 10" id="10"/>
          <p:cNvSpPr txBox="true"/>
          <p:nvPr/>
        </p:nvSpPr>
        <p:spPr>
          <a:xfrm rot="0">
            <a:off x="9375619" y="9418746"/>
            <a:ext cx="7821771" cy="349249"/>
          </a:xfrm>
          <a:prstGeom prst="rect">
            <a:avLst/>
          </a:prstGeom>
        </p:spPr>
        <p:txBody>
          <a:bodyPr anchor="t" rtlCol="false" tIns="0" lIns="0" bIns="0" rIns="0">
            <a:spAutoFit/>
          </a:bodyPr>
          <a:lstStyle/>
          <a:p>
            <a:pPr algn="ctr">
              <a:lnSpc>
                <a:spcPts val="2800"/>
              </a:lnSpc>
            </a:pPr>
            <a:r>
              <a:rPr lang="en-US" sz="2000">
                <a:solidFill>
                  <a:srgbClr val="FFFFFF"/>
                </a:solidFill>
                <a:latin typeface="HK Grotesk"/>
                <a:ea typeface="HK Grotesk"/>
                <a:cs typeface="HK Grotesk"/>
                <a:sym typeface="HK Grotesk"/>
              </a:rPr>
              <a:t>Figura 1: Dados de um ativo antes do pré-processamento.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361862" y="8164257"/>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560029" y="2144849"/>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true" rot="0">
            <a:off x="-2926487" y="-373285"/>
            <a:ext cx="7011910" cy="4640610"/>
          </a:xfrm>
          <a:custGeom>
            <a:avLst/>
            <a:gdLst/>
            <a:ahLst/>
            <a:cxnLst/>
            <a:rect r="r" b="b" t="t" l="l"/>
            <a:pathLst>
              <a:path h="4640610" w="7011910">
                <a:moveTo>
                  <a:pt x="7011910" y="4640610"/>
                </a:moveTo>
                <a:lnTo>
                  <a:pt x="0" y="4640610"/>
                </a:lnTo>
                <a:lnTo>
                  <a:pt x="0" y="0"/>
                </a:lnTo>
                <a:lnTo>
                  <a:pt x="7011910" y="0"/>
                </a:lnTo>
                <a:lnTo>
                  <a:pt x="7011910" y="464061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327425" y="4267325"/>
            <a:ext cx="19155896" cy="2310002"/>
            <a:chOff x="0" y="0"/>
            <a:chExt cx="5045174" cy="608396"/>
          </a:xfrm>
        </p:grpSpPr>
        <p:sp>
          <p:nvSpPr>
            <p:cNvPr name="Freeform 7" id="7"/>
            <p:cNvSpPr/>
            <p:nvPr/>
          </p:nvSpPr>
          <p:spPr>
            <a:xfrm flipH="false" flipV="false" rot="0">
              <a:off x="0" y="0"/>
              <a:ext cx="5045174" cy="608396"/>
            </a:xfrm>
            <a:custGeom>
              <a:avLst/>
              <a:gdLst/>
              <a:ahLst/>
              <a:cxnLst/>
              <a:rect r="r" b="b" t="t" l="l"/>
              <a:pathLst>
                <a:path h="608396" w="5045174">
                  <a:moveTo>
                    <a:pt x="0" y="0"/>
                  </a:moveTo>
                  <a:lnTo>
                    <a:pt x="5045174" y="0"/>
                  </a:lnTo>
                  <a:lnTo>
                    <a:pt x="5045174" y="608396"/>
                  </a:lnTo>
                  <a:lnTo>
                    <a:pt x="0" y="608396"/>
                  </a:lnTo>
                  <a:close/>
                </a:path>
              </a:pathLst>
            </a:custGeom>
            <a:gradFill rotWithShape="true">
              <a:gsLst>
                <a:gs pos="0">
                  <a:srgbClr val="033031">
                    <a:alpha val="100000"/>
                  </a:srgbClr>
                </a:gs>
                <a:gs pos="100000">
                  <a:srgbClr val="0A4C9E">
                    <a:alpha val="100000"/>
                  </a:srgbClr>
                </a:gs>
              </a:gsLst>
              <a:lin ang="0"/>
            </a:gradFill>
          </p:spPr>
        </p:sp>
        <p:sp>
          <p:nvSpPr>
            <p:cNvPr name="TextBox 8" id="8"/>
            <p:cNvSpPr txBox="true"/>
            <p:nvPr/>
          </p:nvSpPr>
          <p:spPr>
            <a:xfrm>
              <a:off x="0" y="-38100"/>
              <a:ext cx="5045174" cy="646496"/>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503680" y="4820701"/>
            <a:ext cx="19295361" cy="1317549"/>
          </a:xfrm>
          <a:prstGeom prst="rect">
            <a:avLst/>
          </a:prstGeom>
        </p:spPr>
        <p:txBody>
          <a:bodyPr anchor="t" rtlCol="false" tIns="0" lIns="0" bIns="0" rIns="0">
            <a:spAutoFit/>
          </a:bodyPr>
          <a:lstStyle/>
          <a:p>
            <a:pPr algn="ctr">
              <a:lnSpc>
                <a:spcPts val="10077"/>
              </a:lnSpc>
            </a:pPr>
            <a:r>
              <a:rPr lang="en-US" sz="9418">
                <a:solidFill>
                  <a:srgbClr val="FFFFFF"/>
                </a:solidFill>
                <a:latin typeface="HK Modular"/>
                <a:ea typeface="HK Modular"/>
                <a:cs typeface="HK Modular"/>
                <a:sym typeface="HK Modular"/>
              </a:rPr>
              <a:t>METODOLOGIA</a:t>
            </a:r>
          </a:p>
        </p:txBody>
      </p:sp>
      <p:sp>
        <p:nvSpPr>
          <p:cNvPr name="Freeform 10" id="10"/>
          <p:cNvSpPr/>
          <p:nvPr/>
        </p:nvSpPr>
        <p:spPr>
          <a:xfrm flipH="false" flipV="false" rot="0">
            <a:off x="14150591" y="6026735"/>
            <a:ext cx="7011910" cy="4640610"/>
          </a:xfrm>
          <a:custGeom>
            <a:avLst/>
            <a:gdLst/>
            <a:ahLst/>
            <a:cxnLst/>
            <a:rect r="r" b="b" t="t" l="l"/>
            <a:pathLst>
              <a:path h="4640610" w="7011910">
                <a:moveTo>
                  <a:pt x="0" y="0"/>
                </a:moveTo>
                <a:lnTo>
                  <a:pt x="7011910" y="0"/>
                </a:lnTo>
                <a:lnTo>
                  <a:pt x="7011910" y="4640609"/>
                </a:lnTo>
                <a:lnTo>
                  <a:pt x="0" y="46406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7259300" y="9466371"/>
            <a:ext cx="884651" cy="708591"/>
            <a:chOff x="0" y="0"/>
            <a:chExt cx="232994" cy="186625"/>
          </a:xfrm>
        </p:grpSpPr>
        <p:sp>
          <p:nvSpPr>
            <p:cNvPr name="Freeform 12" id="12"/>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13" id="13"/>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11</a:t>
              </a:r>
            </a:p>
          </p:txBody>
        </p:sp>
      </p:gr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p:nvPr/>
        </p:nvGrpSpPr>
        <p:grpSpPr>
          <a:xfrm rot="0">
            <a:off x="17259300" y="9466371"/>
            <a:ext cx="884651" cy="708591"/>
            <a:chOff x="0" y="0"/>
            <a:chExt cx="232994" cy="186625"/>
          </a:xfrm>
        </p:grpSpPr>
        <p:sp>
          <p:nvSpPr>
            <p:cNvPr name="Freeform 5" id="5"/>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6" id="6"/>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12</a:t>
              </a:r>
            </a:p>
          </p:txBody>
        </p:sp>
      </p:grpSp>
      <p:sp>
        <p:nvSpPr>
          <p:cNvPr name="Freeform 7" id="7"/>
          <p:cNvSpPr/>
          <p:nvPr/>
        </p:nvSpPr>
        <p:spPr>
          <a:xfrm flipH="false" flipV="false" rot="0">
            <a:off x="2500431" y="1569910"/>
            <a:ext cx="13393076" cy="8605052"/>
          </a:xfrm>
          <a:custGeom>
            <a:avLst/>
            <a:gdLst/>
            <a:ahLst/>
            <a:cxnLst/>
            <a:rect r="r" b="b" t="t" l="l"/>
            <a:pathLst>
              <a:path h="8605052" w="13393076">
                <a:moveTo>
                  <a:pt x="0" y="0"/>
                </a:moveTo>
                <a:lnTo>
                  <a:pt x="13393077" y="0"/>
                </a:lnTo>
                <a:lnTo>
                  <a:pt x="13393077" y="8605052"/>
                </a:lnTo>
                <a:lnTo>
                  <a:pt x="0" y="8605052"/>
                </a:lnTo>
                <a:lnTo>
                  <a:pt x="0" y="0"/>
                </a:lnTo>
                <a:close/>
              </a:path>
            </a:pathLst>
          </a:custGeom>
          <a:blipFill>
            <a:blip r:embed="rId4"/>
            <a:stretch>
              <a:fillRect l="0" t="0" r="0" b="0"/>
            </a:stretch>
          </a:blipFill>
        </p:spPr>
      </p:sp>
      <p:sp>
        <p:nvSpPr>
          <p:cNvPr name="TextBox 8" id="8"/>
          <p:cNvSpPr txBox="true"/>
          <p:nvPr/>
        </p:nvSpPr>
        <p:spPr>
          <a:xfrm rot="0">
            <a:off x="2025069" y="525590"/>
            <a:ext cx="14237862"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FLUXOGRAMA DA METODOLOGIA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p:nvPr/>
        </p:nvGrpSpPr>
        <p:grpSpPr>
          <a:xfrm rot="0">
            <a:off x="17259300" y="9466371"/>
            <a:ext cx="884651" cy="708591"/>
            <a:chOff x="0" y="0"/>
            <a:chExt cx="232994" cy="186625"/>
          </a:xfrm>
        </p:grpSpPr>
        <p:sp>
          <p:nvSpPr>
            <p:cNvPr name="Freeform 5" id="5"/>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6" id="6"/>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13</a:t>
              </a:r>
            </a:p>
          </p:txBody>
        </p:sp>
      </p:grpSp>
      <p:sp>
        <p:nvSpPr>
          <p:cNvPr name="Freeform 7" id="7"/>
          <p:cNvSpPr/>
          <p:nvPr/>
        </p:nvSpPr>
        <p:spPr>
          <a:xfrm flipH="false" flipV="false" rot="0">
            <a:off x="2414800" y="1569910"/>
            <a:ext cx="13567455" cy="8717090"/>
          </a:xfrm>
          <a:custGeom>
            <a:avLst/>
            <a:gdLst/>
            <a:ahLst/>
            <a:cxnLst/>
            <a:rect r="r" b="b" t="t" l="l"/>
            <a:pathLst>
              <a:path h="8717090" w="13567455">
                <a:moveTo>
                  <a:pt x="0" y="0"/>
                </a:moveTo>
                <a:lnTo>
                  <a:pt x="13567455" y="0"/>
                </a:lnTo>
                <a:lnTo>
                  <a:pt x="13567455" y="8717090"/>
                </a:lnTo>
                <a:lnTo>
                  <a:pt x="0" y="8717090"/>
                </a:lnTo>
                <a:lnTo>
                  <a:pt x="0" y="0"/>
                </a:lnTo>
                <a:close/>
              </a:path>
            </a:pathLst>
          </a:custGeom>
          <a:blipFill>
            <a:blip r:embed="rId4"/>
            <a:stretch>
              <a:fillRect l="0" t="0" r="0" b="0"/>
            </a:stretch>
          </a:blipFill>
        </p:spPr>
      </p:sp>
      <p:sp>
        <p:nvSpPr>
          <p:cNvPr name="TextBox 8" id="8"/>
          <p:cNvSpPr txBox="true"/>
          <p:nvPr/>
        </p:nvSpPr>
        <p:spPr>
          <a:xfrm rot="0">
            <a:off x="2025069" y="525590"/>
            <a:ext cx="14237862"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FLUXOGRAMA DA METODOLOGIA</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22732" y="6962066"/>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560029" y="2144849"/>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64215" y="3691756"/>
            <a:ext cx="19155896" cy="2903489"/>
            <a:chOff x="0" y="0"/>
            <a:chExt cx="5045174" cy="764705"/>
          </a:xfrm>
        </p:grpSpPr>
        <p:sp>
          <p:nvSpPr>
            <p:cNvPr name="Freeform 6" id="6"/>
            <p:cNvSpPr/>
            <p:nvPr/>
          </p:nvSpPr>
          <p:spPr>
            <a:xfrm flipH="false" flipV="false" rot="0">
              <a:off x="0" y="0"/>
              <a:ext cx="5045174" cy="764705"/>
            </a:xfrm>
            <a:custGeom>
              <a:avLst/>
              <a:gdLst/>
              <a:ahLst/>
              <a:cxnLst/>
              <a:rect r="r" b="b" t="t" l="l"/>
              <a:pathLst>
                <a:path h="764705" w="5045174">
                  <a:moveTo>
                    <a:pt x="0" y="0"/>
                  </a:moveTo>
                  <a:lnTo>
                    <a:pt x="5045174" y="0"/>
                  </a:lnTo>
                  <a:lnTo>
                    <a:pt x="5045174" y="764705"/>
                  </a:lnTo>
                  <a:lnTo>
                    <a:pt x="0" y="764705"/>
                  </a:lnTo>
                  <a:close/>
                </a:path>
              </a:pathLst>
            </a:custGeom>
            <a:gradFill rotWithShape="true">
              <a:gsLst>
                <a:gs pos="0">
                  <a:srgbClr val="033031">
                    <a:alpha val="100000"/>
                  </a:srgbClr>
                </a:gs>
                <a:gs pos="100000">
                  <a:srgbClr val="0A4C9E">
                    <a:alpha val="100000"/>
                  </a:srgbClr>
                </a:gs>
              </a:gsLst>
              <a:lin ang="0"/>
            </a:gradFill>
          </p:spPr>
        </p:sp>
        <p:sp>
          <p:nvSpPr>
            <p:cNvPr name="TextBox 7" id="7"/>
            <p:cNvSpPr txBox="true"/>
            <p:nvPr/>
          </p:nvSpPr>
          <p:spPr>
            <a:xfrm>
              <a:off x="0" y="-38100"/>
              <a:ext cx="5045174" cy="80280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503680" y="3903700"/>
            <a:ext cx="19295361" cy="2593899"/>
          </a:xfrm>
          <a:prstGeom prst="rect">
            <a:avLst/>
          </a:prstGeom>
        </p:spPr>
        <p:txBody>
          <a:bodyPr anchor="t" rtlCol="false" tIns="0" lIns="0" bIns="0" rIns="0">
            <a:spAutoFit/>
          </a:bodyPr>
          <a:lstStyle/>
          <a:p>
            <a:pPr algn="ctr">
              <a:lnSpc>
                <a:spcPts val="10077"/>
              </a:lnSpc>
            </a:pPr>
            <a:r>
              <a:rPr lang="en-US" sz="9418">
                <a:solidFill>
                  <a:srgbClr val="FFFFFF"/>
                </a:solidFill>
                <a:latin typeface="HK Modular"/>
                <a:ea typeface="HK Modular"/>
                <a:cs typeface="HK Modular"/>
                <a:sym typeface="HK Modular"/>
              </a:rPr>
              <a:t>ANÁLISE EXPLORATÓRIA</a:t>
            </a:r>
          </a:p>
        </p:txBody>
      </p:sp>
      <p:grpSp>
        <p:nvGrpSpPr>
          <p:cNvPr name="Group 9" id="9"/>
          <p:cNvGrpSpPr/>
          <p:nvPr/>
        </p:nvGrpSpPr>
        <p:grpSpPr>
          <a:xfrm rot="0">
            <a:off x="17259300" y="9466371"/>
            <a:ext cx="884651" cy="708591"/>
            <a:chOff x="0" y="0"/>
            <a:chExt cx="232994" cy="186625"/>
          </a:xfrm>
        </p:grpSpPr>
        <p:sp>
          <p:nvSpPr>
            <p:cNvPr name="Freeform 10" id="10"/>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11" id="11"/>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14</a:t>
              </a:r>
            </a:p>
          </p:txBody>
        </p:sp>
      </p:grpSp>
      <p:sp>
        <p:nvSpPr>
          <p:cNvPr name="Freeform 12" id="12"/>
          <p:cNvSpPr/>
          <p:nvPr/>
        </p:nvSpPr>
        <p:spPr>
          <a:xfrm flipH="false" flipV="false" rot="0">
            <a:off x="-1270332" y="7114466"/>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117932" y="7266866"/>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5712429" y="2297249"/>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5864829" y="2449649"/>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6745356" y="2392939"/>
            <a:ext cx="11397148" cy="6239938"/>
          </a:xfrm>
          <a:custGeom>
            <a:avLst/>
            <a:gdLst/>
            <a:ahLst/>
            <a:cxnLst/>
            <a:rect r="r" b="b" t="t" l="l"/>
            <a:pathLst>
              <a:path h="6239938" w="11397148">
                <a:moveTo>
                  <a:pt x="0" y="0"/>
                </a:moveTo>
                <a:lnTo>
                  <a:pt x="11397148" y="0"/>
                </a:lnTo>
                <a:lnTo>
                  <a:pt x="11397148" y="6239938"/>
                </a:lnTo>
                <a:lnTo>
                  <a:pt x="0" y="6239938"/>
                </a:lnTo>
                <a:lnTo>
                  <a:pt x="0" y="0"/>
                </a:lnTo>
                <a:close/>
              </a:path>
            </a:pathLst>
          </a:custGeom>
          <a:blipFill>
            <a:blip r:embed="rId4"/>
            <a:stretch>
              <a:fillRect l="0" t="0" r="0" b="0"/>
            </a:stretch>
          </a:blipFill>
        </p:spPr>
      </p:sp>
      <p:sp>
        <p:nvSpPr>
          <p:cNvPr name="TextBox 5" id="5"/>
          <p:cNvSpPr txBox="true"/>
          <p:nvPr/>
        </p:nvSpPr>
        <p:spPr>
          <a:xfrm rot="0">
            <a:off x="121741" y="2837516"/>
            <a:ext cx="6377593" cy="4098290"/>
          </a:xfrm>
          <a:prstGeom prst="rect">
            <a:avLst/>
          </a:prstGeom>
        </p:spPr>
        <p:txBody>
          <a:bodyPr anchor="t" rtlCol="false" tIns="0" lIns="0" bIns="0" rIns="0">
            <a:spAutoFit/>
          </a:bodyPr>
          <a:lstStyle/>
          <a:p>
            <a:pPr algn="just">
              <a:lnSpc>
                <a:spcPts val="4059"/>
              </a:lnSpc>
            </a:pPr>
          </a:p>
          <a:p>
            <a:pPr algn="just" marL="626109" indent="-313054" lvl="1">
              <a:lnSpc>
                <a:spcPts val="4059"/>
              </a:lnSpc>
              <a:buFont typeface="Arial"/>
              <a:buChar char="•"/>
            </a:pPr>
            <a:r>
              <a:rPr lang="en-US" sz="2899">
                <a:solidFill>
                  <a:srgbClr val="FFFFFF"/>
                </a:solidFill>
                <a:latin typeface="HK Grotesk"/>
                <a:ea typeface="HK Grotesk"/>
                <a:cs typeface="HK Grotesk"/>
                <a:sym typeface="HK Grotesk"/>
              </a:rPr>
              <a:t>Detecção de Outliers</a:t>
            </a:r>
          </a:p>
          <a:p>
            <a:pPr algn="just">
              <a:lnSpc>
                <a:spcPts val="4059"/>
              </a:lnSpc>
            </a:pPr>
          </a:p>
          <a:p>
            <a:pPr algn="just" marL="626109" indent="-313054" lvl="1">
              <a:lnSpc>
                <a:spcPts val="4059"/>
              </a:lnSpc>
              <a:buFont typeface="Arial"/>
              <a:buChar char="•"/>
            </a:pPr>
            <a:r>
              <a:rPr lang="en-US" sz="2899">
                <a:solidFill>
                  <a:srgbClr val="FFFFFF"/>
                </a:solidFill>
                <a:latin typeface="HK Grotesk"/>
                <a:ea typeface="HK Grotesk"/>
                <a:cs typeface="HK Grotesk"/>
                <a:sym typeface="HK Grotesk"/>
              </a:rPr>
              <a:t>Correlação entre Variáveis</a:t>
            </a:r>
          </a:p>
          <a:p>
            <a:pPr algn="just">
              <a:lnSpc>
                <a:spcPts val="4059"/>
              </a:lnSpc>
            </a:pPr>
          </a:p>
          <a:p>
            <a:pPr algn="just" marL="626109" indent="-313054" lvl="1">
              <a:lnSpc>
                <a:spcPts val="4059"/>
              </a:lnSpc>
              <a:buFont typeface="Arial"/>
              <a:buChar char="•"/>
            </a:pPr>
            <a:r>
              <a:rPr lang="en-US" sz="2899">
                <a:solidFill>
                  <a:srgbClr val="FFFFFF"/>
                </a:solidFill>
                <a:latin typeface="HK Grotesk"/>
                <a:ea typeface="HK Grotesk"/>
                <a:cs typeface="HK Grotesk"/>
                <a:sym typeface="HK Grotesk"/>
              </a:rPr>
              <a:t>Análise de Assimetria e Curtose</a:t>
            </a:r>
          </a:p>
          <a:p>
            <a:pPr algn="just">
              <a:lnSpc>
                <a:spcPts val="4059"/>
              </a:lnSpc>
            </a:pPr>
          </a:p>
          <a:p>
            <a:pPr algn="just" marL="626109" indent="-313054" lvl="1">
              <a:lnSpc>
                <a:spcPts val="4059"/>
              </a:lnSpc>
              <a:buFont typeface="Arial"/>
              <a:buChar char="•"/>
            </a:pPr>
            <a:r>
              <a:rPr lang="en-US" sz="2899">
                <a:solidFill>
                  <a:srgbClr val="FFFFFF"/>
                </a:solidFill>
                <a:latin typeface="HK Grotesk"/>
                <a:ea typeface="HK Grotesk"/>
                <a:cs typeface="HK Grotesk"/>
                <a:sym typeface="HK Grotesk"/>
              </a:rPr>
              <a:t>Redução de Ruído </a:t>
            </a:r>
          </a:p>
        </p:txBody>
      </p:sp>
      <p:grpSp>
        <p:nvGrpSpPr>
          <p:cNvPr name="Group 6" id="6"/>
          <p:cNvGrpSpPr/>
          <p:nvPr/>
        </p:nvGrpSpPr>
        <p:grpSpPr>
          <a:xfrm rot="0">
            <a:off x="17259300" y="9466371"/>
            <a:ext cx="884651" cy="708591"/>
            <a:chOff x="0" y="0"/>
            <a:chExt cx="232994" cy="186625"/>
          </a:xfrm>
        </p:grpSpPr>
        <p:sp>
          <p:nvSpPr>
            <p:cNvPr name="Freeform 7" id="7"/>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8" id="8"/>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15</a:t>
              </a:r>
            </a:p>
          </p:txBody>
        </p:sp>
      </p:grpSp>
      <p:sp>
        <p:nvSpPr>
          <p:cNvPr name="TextBox 9" id="9"/>
          <p:cNvSpPr txBox="true"/>
          <p:nvPr/>
        </p:nvSpPr>
        <p:spPr>
          <a:xfrm rot="0">
            <a:off x="4279777" y="305920"/>
            <a:ext cx="10234509"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ANÁLISE EXPLORATÓRIA</a:t>
            </a:r>
          </a:p>
        </p:txBody>
      </p:sp>
      <p:sp>
        <p:nvSpPr>
          <p:cNvPr name="TextBox 10" id="10"/>
          <p:cNvSpPr txBox="true"/>
          <p:nvPr/>
        </p:nvSpPr>
        <p:spPr>
          <a:xfrm rot="0">
            <a:off x="8533044" y="8909051"/>
            <a:ext cx="7821771" cy="349249"/>
          </a:xfrm>
          <a:prstGeom prst="rect">
            <a:avLst/>
          </a:prstGeom>
        </p:spPr>
        <p:txBody>
          <a:bodyPr anchor="t" rtlCol="false" tIns="0" lIns="0" bIns="0" rIns="0">
            <a:spAutoFit/>
          </a:bodyPr>
          <a:lstStyle/>
          <a:p>
            <a:pPr algn="ctr">
              <a:lnSpc>
                <a:spcPts val="2800"/>
              </a:lnSpc>
            </a:pPr>
            <a:r>
              <a:rPr lang="en-US" sz="2000">
                <a:solidFill>
                  <a:srgbClr val="FFFFFF"/>
                </a:solidFill>
                <a:latin typeface="HK Grotesk"/>
                <a:ea typeface="HK Grotesk"/>
                <a:cs typeface="HK Grotesk"/>
                <a:sym typeface="HK Grotesk"/>
              </a:rPr>
              <a:t>Figura 2: Bandas de Bollinger para Vale entre 2018 e 2022.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7641331" y="1875731"/>
            <a:ext cx="10540146" cy="7009197"/>
          </a:xfrm>
          <a:custGeom>
            <a:avLst/>
            <a:gdLst/>
            <a:ahLst/>
            <a:cxnLst/>
            <a:rect r="r" b="b" t="t" l="l"/>
            <a:pathLst>
              <a:path h="7009197" w="10540146">
                <a:moveTo>
                  <a:pt x="0" y="0"/>
                </a:moveTo>
                <a:lnTo>
                  <a:pt x="10540146" y="0"/>
                </a:lnTo>
                <a:lnTo>
                  <a:pt x="10540146" y="7009197"/>
                </a:lnTo>
                <a:lnTo>
                  <a:pt x="0" y="7009197"/>
                </a:lnTo>
                <a:lnTo>
                  <a:pt x="0" y="0"/>
                </a:lnTo>
                <a:close/>
              </a:path>
            </a:pathLst>
          </a:custGeom>
          <a:blipFill>
            <a:blip r:embed="rId4"/>
            <a:stretch>
              <a:fillRect l="0" t="0" r="0" b="0"/>
            </a:stretch>
          </a:blipFill>
        </p:spPr>
      </p:sp>
      <p:sp>
        <p:nvSpPr>
          <p:cNvPr name="TextBox 5" id="5"/>
          <p:cNvSpPr txBox="true"/>
          <p:nvPr/>
        </p:nvSpPr>
        <p:spPr>
          <a:xfrm rot="0">
            <a:off x="0" y="2788259"/>
            <a:ext cx="7473260" cy="4612640"/>
          </a:xfrm>
          <a:prstGeom prst="rect">
            <a:avLst/>
          </a:prstGeom>
        </p:spPr>
        <p:txBody>
          <a:bodyPr anchor="t" rtlCol="false" tIns="0" lIns="0" bIns="0" rIns="0">
            <a:spAutoFit/>
          </a:bodyPr>
          <a:lstStyle/>
          <a:p>
            <a:pPr algn="just" marL="626109" indent="-313054" lvl="1">
              <a:lnSpc>
                <a:spcPts val="4059"/>
              </a:lnSpc>
              <a:buFont typeface="Arial"/>
              <a:buChar char="•"/>
            </a:pPr>
            <a:r>
              <a:rPr lang="en-US" sz="2899">
                <a:solidFill>
                  <a:srgbClr val="FFFFFF"/>
                </a:solidFill>
                <a:latin typeface="HK Grotesk"/>
                <a:ea typeface="HK Grotesk"/>
                <a:cs typeface="HK Grotesk"/>
                <a:sym typeface="HK Grotesk"/>
              </a:rPr>
              <a:t>Análise da Volatilidade dos Ativos</a:t>
            </a:r>
          </a:p>
          <a:p>
            <a:pPr algn="just">
              <a:lnSpc>
                <a:spcPts val="4059"/>
              </a:lnSpc>
            </a:pPr>
          </a:p>
          <a:p>
            <a:pPr algn="just" marL="626109" indent="-313054" lvl="1">
              <a:lnSpc>
                <a:spcPts val="4059"/>
              </a:lnSpc>
              <a:buFont typeface="Arial"/>
              <a:buChar char="•"/>
            </a:pPr>
            <a:r>
              <a:rPr lang="en-US" sz="2899">
                <a:solidFill>
                  <a:srgbClr val="FFFFFF"/>
                </a:solidFill>
                <a:latin typeface="HK Grotesk"/>
                <a:ea typeface="HK Grotesk"/>
                <a:cs typeface="HK Grotesk"/>
                <a:sym typeface="HK Grotesk"/>
              </a:rPr>
              <a:t>Utilização de janela deslizante para criação de variáveis independentes</a:t>
            </a:r>
          </a:p>
          <a:p>
            <a:pPr algn="just">
              <a:lnSpc>
                <a:spcPts val="4059"/>
              </a:lnSpc>
            </a:pPr>
          </a:p>
          <a:p>
            <a:pPr algn="just" marL="626109" indent="-313054" lvl="1">
              <a:lnSpc>
                <a:spcPts val="4059"/>
              </a:lnSpc>
              <a:buFont typeface="Arial"/>
              <a:buChar char="•"/>
            </a:pPr>
            <a:r>
              <a:rPr lang="en-US" sz="2899">
                <a:solidFill>
                  <a:srgbClr val="FFFFFF"/>
                </a:solidFill>
                <a:latin typeface="HK Grotesk"/>
                <a:ea typeface="HK Grotesk"/>
                <a:cs typeface="HK Grotesk"/>
                <a:sym typeface="HK Grotesk"/>
              </a:rPr>
              <a:t>Análise da Correlação Para Dados Normalizados</a:t>
            </a:r>
          </a:p>
          <a:p>
            <a:pPr algn="just">
              <a:lnSpc>
                <a:spcPts val="4059"/>
              </a:lnSpc>
            </a:pPr>
          </a:p>
          <a:p>
            <a:pPr algn="just">
              <a:lnSpc>
                <a:spcPts val="4059"/>
              </a:lnSpc>
            </a:pPr>
          </a:p>
        </p:txBody>
      </p:sp>
      <p:sp>
        <p:nvSpPr>
          <p:cNvPr name="TextBox 6" id="6"/>
          <p:cNvSpPr txBox="true"/>
          <p:nvPr/>
        </p:nvSpPr>
        <p:spPr>
          <a:xfrm rot="0">
            <a:off x="4279777" y="305920"/>
            <a:ext cx="10234509"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ANÁLISE EXPLORATÓRIA</a:t>
            </a:r>
          </a:p>
        </p:txBody>
      </p:sp>
      <p:grpSp>
        <p:nvGrpSpPr>
          <p:cNvPr name="Group 7" id="7"/>
          <p:cNvGrpSpPr/>
          <p:nvPr/>
        </p:nvGrpSpPr>
        <p:grpSpPr>
          <a:xfrm rot="0">
            <a:off x="17259300" y="9466371"/>
            <a:ext cx="884651" cy="708591"/>
            <a:chOff x="0" y="0"/>
            <a:chExt cx="232994" cy="186625"/>
          </a:xfrm>
        </p:grpSpPr>
        <p:sp>
          <p:nvSpPr>
            <p:cNvPr name="Freeform 8" id="8"/>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9" id="9"/>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16</a:t>
              </a:r>
            </a:p>
          </p:txBody>
        </p:sp>
      </p:grpSp>
      <p:sp>
        <p:nvSpPr>
          <p:cNvPr name="TextBox 10" id="10"/>
          <p:cNvSpPr txBox="true"/>
          <p:nvPr/>
        </p:nvSpPr>
        <p:spPr>
          <a:xfrm rot="0">
            <a:off x="9397031" y="9210675"/>
            <a:ext cx="7821771" cy="701674"/>
          </a:xfrm>
          <a:prstGeom prst="rect">
            <a:avLst/>
          </a:prstGeom>
        </p:spPr>
        <p:txBody>
          <a:bodyPr anchor="t" rtlCol="false" tIns="0" lIns="0" bIns="0" rIns="0">
            <a:spAutoFit/>
          </a:bodyPr>
          <a:lstStyle/>
          <a:p>
            <a:pPr algn="ctr">
              <a:lnSpc>
                <a:spcPts val="2800"/>
              </a:lnSpc>
            </a:pPr>
            <a:r>
              <a:rPr lang="en-US" sz="2000">
                <a:solidFill>
                  <a:srgbClr val="FFFFFF"/>
                </a:solidFill>
                <a:latin typeface="HK Grotesk"/>
                <a:ea typeface="HK Grotesk"/>
                <a:cs typeface="HK Grotesk"/>
                <a:sym typeface="HK Grotesk"/>
              </a:rPr>
              <a:t>Figura 3: Gráfico Violino combinado com Boxplot para valores de fechamento mensais de todas as 11 ações de 2010 a 2022. </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p:nvPr/>
        </p:nvGrpSpPr>
        <p:grpSpPr>
          <a:xfrm rot="0">
            <a:off x="17259300" y="9466371"/>
            <a:ext cx="884651" cy="708591"/>
            <a:chOff x="0" y="0"/>
            <a:chExt cx="232994" cy="186625"/>
          </a:xfrm>
        </p:grpSpPr>
        <p:sp>
          <p:nvSpPr>
            <p:cNvPr name="Freeform 5" id="5"/>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6" id="6"/>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17</a:t>
              </a:r>
            </a:p>
          </p:txBody>
        </p:sp>
      </p:grpSp>
      <p:sp>
        <p:nvSpPr>
          <p:cNvPr name="Freeform 7" id="7"/>
          <p:cNvSpPr/>
          <p:nvPr/>
        </p:nvSpPr>
        <p:spPr>
          <a:xfrm flipH="false" flipV="false" rot="0">
            <a:off x="2360272" y="1569910"/>
            <a:ext cx="13567455" cy="8717090"/>
          </a:xfrm>
          <a:custGeom>
            <a:avLst/>
            <a:gdLst/>
            <a:ahLst/>
            <a:cxnLst/>
            <a:rect r="r" b="b" t="t" l="l"/>
            <a:pathLst>
              <a:path h="8717090" w="13567455">
                <a:moveTo>
                  <a:pt x="0" y="0"/>
                </a:moveTo>
                <a:lnTo>
                  <a:pt x="13567456" y="0"/>
                </a:lnTo>
                <a:lnTo>
                  <a:pt x="13567456" y="8717090"/>
                </a:lnTo>
                <a:lnTo>
                  <a:pt x="0" y="8717090"/>
                </a:lnTo>
                <a:lnTo>
                  <a:pt x="0" y="0"/>
                </a:lnTo>
                <a:close/>
              </a:path>
            </a:pathLst>
          </a:custGeom>
          <a:blipFill>
            <a:blip r:embed="rId4"/>
            <a:stretch>
              <a:fillRect l="0" t="0" r="0" b="0"/>
            </a:stretch>
          </a:blipFill>
        </p:spPr>
      </p:sp>
      <p:sp>
        <p:nvSpPr>
          <p:cNvPr name="TextBox 8" id="8"/>
          <p:cNvSpPr txBox="true"/>
          <p:nvPr/>
        </p:nvSpPr>
        <p:spPr>
          <a:xfrm rot="0">
            <a:off x="2025069" y="525590"/>
            <a:ext cx="14237862"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FLUXOGRAMA DA METODOLOGIA</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22732" y="6962066"/>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560029" y="2144849"/>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27425" y="4267325"/>
            <a:ext cx="19155896" cy="2310002"/>
            <a:chOff x="0" y="0"/>
            <a:chExt cx="5045174" cy="608396"/>
          </a:xfrm>
        </p:grpSpPr>
        <p:sp>
          <p:nvSpPr>
            <p:cNvPr name="Freeform 6" id="6"/>
            <p:cNvSpPr/>
            <p:nvPr/>
          </p:nvSpPr>
          <p:spPr>
            <a:xfrm flipH="false" flipV="false" rot="0">
              <a:off x="0" y="0"/>
              <a:ext cx="5045174" cy="608396"/>
            </a:xfrm>
            <a:custGeom>
              <a:avLst/>
              <a:gdLst/>
              <a:ahLst/>
              <a:cxnLst/>
              <a:rect r="r" b="b" t="t" l="l"/>
              <a:pathLst>
                <a:path h="608396" w="5045174">
                  <a:moveTo>
                    <a:pt x="0" y="0"/>
                  </a:moveTo>
                  <a:lnTo>
                    <a:pt x="5045174" y="0"/>
                  </a:lnTo>
                  <a:lnTo>
                    <a:pt x="5045174" y="608396"/>
                  </a:lnTo>
                  <a:lnTo>
                    <a:pt x="0" y="608396"/>
                  </a:lnTo>
                  <a:close/>
                </a:path>
              </a:pathLst>
            </a:custGeom>
            <a:gradFill rotWithShape="true">
              <a:gsLst>
                <a:gs pos="0">
                  <a:srgbClr val="033031">
                    <a:alpha val="100000"/>
                  </a:srgbClr>
                </a:gs>
                <a:gs pos="100000">
                  <a:srgbClr val="0A4C9E">
                    <a:alpha val="100000"/>
                  </a:srgbClr>
                </a:gs>
              </a:gsLst>
              <a:lin ang="0"/>
            </a:gradFill>
          </p:spPr>
        </p:sp>
        <p:sp>
          <p:nvSpPr>
            <p:cNvPr name="TextBox 7" id="7"/>
            <p:cNvSpPr txBox="true"/>
            <p:nvPr/>
          </p:nvSpPr>
          <p:spPr>
            <a:xfrm>
              <a:off x="0" y="-38100"/>
              <a:ext cx="5045174" cy="646496"/>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503680" y="4820701"/>
            <a:ext cx="19295361" cy="1317549"/>
          </a:xfrm>
          <a:prstGeom prst="rect">
            <a:avLst/>
          </a:prstGeom>
        </p:spPr>
        <p:txBody>
          <a:bodyPr anchor="t" rtlCol="false" tIns="0" lIns="0" bIns="0" rIns="0">
            <a:spAutoFit/>
          </a:bodyPr>
          <a:lstStyle/>
          <a:p>
            <a:pPr algn="ctr">
              <a:lnSpc>
                <a:spcPts val="10077"/>
              </a:lnSpc>
            </a:pPr>
            <a:r>
              <a:rPr lang="en-US" sz="9418">
                <a:solidFill>
                  <a:srgbClr val="FFFFFF"/>
                </a:solidFill>
                <a:latin typeface="HK Modular"/>
                <a:ea typeface="HK Modular"/>
                <a:cs typeface="HK Modular"/>
                <a:sym typeface="HK Modular"/>
              </a:rPr>
              <a:t>PRÉ-PROCESSAMENTO</a:t>
            </a:r>
          </a:p>
        </p:txBody>
      </p:sp>
      <p:grpSp>
        <p:nvGrpSpPr>
          <p:cNvPr name="Group 9" id="9"/>
          <p:cNvGrpSpPr/>
          <p:nvPr/>
        </p:nvGrpSpPr>
        <p:grpSpPr>
          <a:xfrm rot="0">
            <a:off x="17259300" y="9466371"/>
            <a:ext cx="884651" cy="708591"/>
            <a:chOff x="0" y="0"/>
            <a:chExt cx="232994" cy="186625"/>
          </a:xfrm>
        </p:grpSpPr>
        <p:sp>
          <p:nvSpPr>
            <p:cNvPr name="Freeform 10" id="10"/>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11" id="11"/>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18</a:t>
              </a:r>
            </a:p>
          </p:txBody>
        </p:sp>
      </p:grpSp>
      <p:sp>
        <p:nvSpPr>
          <p:cNvPr name="Freeform 12" id="12"/>
          <p:cNvSpPr/>
          <p:nvPr/>
        </p:nvSpPr>
        <p:spPr>
          <a:xfrm flipH="false" flipV="false" rot="0">
            <a:off x="-1270332" y="7114466"/>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117932" y="7266866"/>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5712429" y="2297249"/>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5864829" y="2449649"/>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p:nvPr/>
        </p:nvGrpSpPr>
        <p:grpSpPr>
          <a:xfrm rot="0">
            <a:off x="17259300" y="9466371"/>
            <a:ext cx="884651" cy="708591"/>
            <a:chOff x="0" y="0"/>
            <a:chExt cx="232994" cy="186625"/>
          </a:xfrm>
        </p:grpSpPr>
        <p:sp>
          <p:nvSpPr>
            <p:cNvPr name="Freeform 5" id="5"/>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6" id="6"/>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19</a:t>
              </a:r>
            </a:p>
          </p:txBody>
        </p:sp>
      </p:grpSp>
      <p:sp>
        <p:nvSpPr>
          <p:cNvPr name="Freeform 7" id="7"/>
          <p:cNvSpPr/>
          <p:nvPr/>
        </p:nvSpPr>
        <p:spPr>
          <a:xfrm flipH="false" flipV="false" rot="0">
            <a:off x="8931653" y="3099647"/>
            <a:ext cx="9212298" cy="3509436"/>
          </a:xfrm>
          <a:custGeom>
            <a:avLst/>
            <a:gdLst/>
            <a:ahLst/>
            <a:cxnLst/>
            <a:rect r="r" b="b" t="t" l="l"/>
            <a:pathLst>
              <a:path h="3509436" w="9212298">
                <a:moveTo>
                  <a:pt x="0" y="0"/>
                </a:moveTo>
                <a:lnTo>
                  <a:pt x="9212298" y="0"/>
                </a:lnTo>
                <a:lnTo>
                  <a:pt x="9212298" y="3509437"/>
                </a:lnTo>
                <a:lnTo>
                  <a:pt x="0" y="3509437"/>
                </a:lnTo>
                <a:lnTo>
                  <a:pt x="0" y="0"/>
                </a:lnTo>
                <a:close/>
              </a:path>
            </a:pathLst>
          </a:custGeom>
          <a:blipFill>
            <a:blip r:embed="rId4"/>
            <a:stretch>
              <a:fillRect l="-8424" t="0" r="0" b="0"/>
            </a:stretch>
          </a:blipFill>
        </p:spPr>
      </p:sp>
      <p:sp>
        <p:nvSpPr>
          <p:cNvPr name="TextBox 8" id="8"/>
          <p:cNvSpPr txBox="true"/>
          <p:nvPr/>
        </p:nvSpPr>
        <p:spPr>
          <a:xfrm rot="0">
            <a:off x="0" y="2240425"/>
            <a:ext cx="7351520" cy="6670040"/>
          </a:xfrm>
          <a:prstGeom prst="rect">
            <a:avLst/>
          </a:prstGeom>
        </p:spPr>
        <p:txBody>
          <a:bodyPr anchor="t" rtlCol="false" tIns="0" lIns="0" bIns="0" rIns="0">
            <a:spAutoFit/>
          </a:bodyPr>
          <a:lstStyle/>
          <a:p>
            <a:pPr algn="just" marL="626109" indent="-313054" lvl="1">
              <a:lnSpc>
                <a:spcPts val="4059"/>
              </a:lnSpc>
              <a:buFont typeface="Arial"/>
              <a:buChar char="•"/>
            </a:pPr>
            <a:r>
              <a:rPr lang="en-US" sz="2899">
                <a:solidFill>
                  <a:srgbClr val="FFFFFF"/>
                </a:solidFill>
                <a:latin typeface="HK Grotesk"/>
                <a:ea typeface="HK Grotesk"/>
                <a:cs typeface="HK Grotesk"/>
                <a:sym typeface="HK Grotesk"/>
              </a:rPr>
              <a:t>Aplicação do Min-Max</a:t>
            </a:r>
          </a:p>
          <a:p>
            <a:pPr algn="just" marL="1252218" indent="-417406" lvl="2">
              <a:lnSpc>
                <a:spcPts val="4059"/>
              </a:lnSpc>
              <a:buFont typeface="Arial"/>
              <a:buChar char="⚬"/>
            </a:pPr>
            <a:r>
              <a:rPr lang="en-US" sz="2899">
                <a:solidFill>
                  <a:srgbClr val="FFFFFF"/>
                </a:solidFill>
                <a:latin typeface="HK Grotesk"/>
                <a:ea typeface="HK Grotesk"/>
                <a:cs typeface="HK Grotesk"/>
                <a:sym typeface="HK Grotesk"/>
              </a:rPr>
              <a:t>Técnica de reescalonamento de dados</a:t>
            </a:r>
          </a:p>
          <a:p>
            <a:pPr algn="just">
              <a:lnSpc>
                <a:spcPts val="4059"/>
              </a:lnSpc>
            </a:pPr>
          </a:p>
          <a:p>
            <a:pPr algn="just" marL="1252218" indent="-417406" lvl="2">
              <a:lnSpc>
                <a:spcPts val="4059"/>
              </a:lnSpc>
              <a:buFont typeface="Arial"/>
              <a:buChar char="⚬"/>
            </a:pPr>
            <a:r>
              <a:rPr lang="en-US" sz="2899">
                <a:solidFill>
                  <a:srgbClr val="FFFFFF"/>
                </a:solidFill>
                <a:latin typeface="HK Grotesk"/>
                <a:ea typeface="HK Grotesk"/>
                <a:cs typeface="HK Grotesk"/>
                <a:sym typeface="HK Grotesk"/>
              </a:rPr>
              <a:t>Transforma valores para um intervalo específico, geralmente [0,1] ou [-1,1]</a:t>
            </a:r>
          </a:p>
          <a:p>
            <a:pPr algn="just">
              <a:lnSpc>
                <a:spcPts val="4059"/>
              </a:lnSpc>
            </a:pPr>
          </a:p>
          <a:p>
            <a:pPr algn="just" marL="1252218" indent="-417406" lvl="2">
              <a:lnSpc>
                <a:spcPts val="4059"/>
              </a:lnSpc>
              <a:buFont typeface="Arial"/>
              <a:buChar char="⚬"/>
            </a:pPr>
            <a:r>
              <a:rPr lang="en-US" sz="2899">
                <a:solidFill>
                  <a:srgbClr val="FFFFFF"/>
                </a:solidFill>
                <a:latin typeface="HK Grotesk"/>
                <a:ea typeface="HK Grotesk"/>
                <a:cs typeface="HK Grotesk"/>
                <a:sym typeface="HK Grotesk"/>
              </a:rPr>
              <a:t>Evita que atributos com escalas diferentes dominem a análise</a:t>
            </a:r>
          </a:p>
          <a:p>
            <a:pPr algn="just">
              <a:lnSpc>
                <a:spcPts val="4059"/>
              </a:lnSpc>
            </a:pPr>
          </a:p>
          <a:p>
            <a:pPr algn="just" marL="1252218" indent="-417406" lvl="2">
              <a:lnSpc>
                <a:spcPts val="4059"/>
              </a:lnSpc>
              <a:buFont typeface="Arial"/>
              <a:buChar char="⚬"/>
            </a:pPr>
            <a:r>
              <a:rPr lang="en-US" sz="2899">
                <a:solidFill>
                  <a:srgbClr val="FFFFFF"/>
                </a:solidFill>
                <a:latin typeface="HK Grotesk"/>
                <a:ea typeface="HK Grotesk"/>
                <a:cs typeface="HK Grotesk"/>
                <a:sym typeface="HK Grotesk"/>
              </a:rPr>
              <a:t>Mantém a relação entre os valores originais</a:t>
            </a:r>
          </a:p>
          <a:p>
            <a:pPr algn="just">
              <a:lnSpc>
                <a:spcPts val="4059"/>
              </a:lnSpc>
            </a:pPr>
          </a:p>
          <a:p>
            <a:pPr algn="just">
              <a:lnSpc>
                <a:spcPts val="4059"/>
              </a:lnSpc>
            </a:pPr>
          </a:p>
        </p:txBody>
      </p:sp>
      <p:sp>
        <p:nvSpPr>
          <p:cNvPr name="TextBox 9" id="9"/>
          <p:cNvSpPr txBox="true"/>
          <p:nvPr/>
        </p:nvSpPr>
        <p:spPr>
          <a:xfrm rot="0">
            <a:off x="4279777" y="305920"/>
            <a:ext cx="10234509"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PRÉ-PROCESSAMENTO</a:t>
            </a:r>
          </a:p>
        </p:txBody>
      </p:sp>
      <p:sp>
        <p:nvSpPr>
          <p:cNvPr name="TextBox 10" id="10"/>
          <p:cNvSpPr txBox="true"/>
          <p:nvPr/>
        </p:nvSpPr>
        <p:spPr>
          <a:xfrm rot="0">
            <a:off x="9437529" y="6816844"/>
            <a:ext cx="7821771" cy="349249"/>
          </a:xfrm>
          <a:prstGeom prst="rect">
            <a:avLst/>
          </a:prstGeom>
        </p:spPr>
        <p:txBody>
          <a:bodyPr anchor="t" rtlCol="false" tIns="0" lIns="0" bIns="0" rIns="0">
            <a:spAutoFit/>
          </a:bodyPr>
          <a:lstStyle/>
          <a:p>
            <a:pPr algn="ctr">
              <a:lnSpc>
                <a:spcPts val="2800"/>
              </a:lnSpc>
            </a:pPr>
            <a:r>
              <a:rPr lang="en-US" sz="2000">
                <a:solidFill>
                  <a:srgbClr val="FFFFFF"/>
                </a:solidFill>
                <a:latin typeface="HK Grotesk"/>
                <a:ea typeface="HK Grotesk"/>
                <a:cs typeface="HK Grotesk"/>
                <a:sym typeface="HK Grotesk"/>
              </a:rPr>
              <a:t>Figura 4: Fórmula para Min-Max Scaler.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11076669" y="1987409"/>
            <a:ext cx="6875233" cy="6875233"/>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0" r="223" b="0"/>
              </a:stretch>
            </a:blipFill>
          </p:spPr>
        </p:sp>
      </p:grpSp>
      <p:grpSp>
        <p:nvGrpSpPr>
          <p:cNvPr name="Group 8" id="8"/>
          <p:cNvGrpSpPr/>
          <p:nvPr/>
        </p:nvGrpSpPr>
        <p:grpSpPr>
          <a:xfrm rot="0">
            <a:off x="1241747" y="4804112"/>
            <a:ext cx="918235" cy="620914"/>
            <a:chOff x="0" y="0"/>
            <a:chExt cx="1224313" cy="827886"/>
          </a:xfrm>
        </p:grpSpPr>
        <p:grpSp>
          <p:nvGrpSpPr>
            <p:cNvPr name="Group 9" id="9"/>
            <p:cNvGrpSpPr/>
            <p:nvPr/>
          </p:nvGrpSpPr>
          <p:grpSpPr>
            <a:xfrm rot="-5400000">
              <a:off x="-51743" y="51743"/>
              <a:ext cx="827886" cy="724400"/>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A4C9E"/>
              </a:solidFill>
            </p:spPr>
          </p:sp>
          <p:sp>
            <p:nvSpPr>
              <p:cNvPr name="TextBox 11" id="11"/>
              <p:cNvSpPr txBox="true"/>
              <p:nvPr/>
            </p:nvSpPr>
            <p:spPr>
              <a:xfrm>
                <a:off x="127000" y="3175"/>
                <a:ext cx="558800" cy="377825"/>
              </a:xfrm>
              <a:prstGeom prst="rect">
                <a:avLst/>
              </a:prstGeom>
            </p:spPr>
            <p:txBody>
              <a:bodyPr anchor="ctr" rtlCol="false" tIns="50800" lIns="50800" bIns="50800" rIns="50800"/>
              <a:lstStyle/>
              <a:p>
                <a:pPr algn="ctr">
                  <a:lnSpc>
                    <a:spcPts val="3687"/>
                  </a:lnSpc>
                </a:pPr>
              </a:p>
            </p:txBody>
          </p:sp>
        </p:grpSp>
        <p:grpSp>
          <p:nvGrpSpPr>
            <p:cNvPr name="Group 12" id="12"/>
            <p:cNvGrpSpPr/>
            <p:nvPr/>
          </p:nvGrpSpPr>
          <p:grpSpPr>
            <a:xfrm rot="-5400000">
              <a:off x="448171" y="51743"/>
              <a:ext cx="827886" cy="724400"/>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A4C9E"/>
              </a:solidFill>
            </p:spPr>
          </p:sp>
          <p:sp>
            <p:nvSpPr>
              <p:cNvPr name="TextBox 14" id="14"/>
              <p:cNvSpPr txBox="true"/>
              <p:nvPr/>
            </p:nvSpPr>
            <p:spPr>
              <a:xfrm>
                <a:off x="127000" y="3175"/>
                <a:ext cx="558800" cy="377825"/>
              </a:xfrm>
              <a:prstGeom prst="rect">
                <a:avLst/>
              </a:prstGeom>
            </p:spPr>
            <p:txBody>
              <a:bodyPr anchor="ctr" rtlCol="false" tIns="50800" lIns="50800" bIns="50800" rIns="50800"/>
              <a:lstStyle/>
              <a:p>
                <a:pPr algn="ctr">
                  <a:lnSpc>
                    <a:spcPts val="3687"/>
                  </a:lnSpc>
                </a:pPr>
              </a:p>
            </p:txBody>
          </p:sp>
        </p:grpSp>
      </p:grpSp>
      <p:grpSp>
        <p:nvGrpSpPr>
          <p:cNvPr name="Group 15" id="15"/>
          <p:cNvGrpSpPr/>
          <p:nvPr/>
        </p:nvGrpSpPr>
        <p:grpSpPr>
          <a:xfrm rot="0">
            <a:off x="1241747" y="5847397"/>
            <a:ext cx="918235" cy="620914"/>
            <a:chOff x="0" y="0"/>
            <a:chExt cx="1224313" cy="827886"/>
          </a:xfrm>
        </p:grpSpPr>
        <p:grpSp>
          <p:nvGrpSpPr>
            <p:cNvPr name="Group 16" id="16"/>
            <p:cNvGrpSpPr/>
            <p:nvPr/>
          </p:nvGrpSpPr>
          <p:grpSpPr>
            <a:xfrm rot="-5400000">
              <a:off x="-51743" y="51743"/>
              <a:ext cx="827886" cy="724400"/>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A4C9E"/>
              </a:solidFill>
            </p:spPr>
          </p:sp>
          <p:sp>
            <p:nvSpPr>
              <p:cNvPr name="TextBox 18" id="18"/>
              <p:cNvSpPr txBox="true"/>
              <p:nvPr/>
            </p:nvSpPr>
            <p:spPr>
              <a:xfrm>
                <a:off x="127000" y="3175"/>
                <a:ext cx="558800" cy="377825"/>
              </a:xfrm>
              <a:prstGeom prst="rect">
                <a:avLst/>
              </a:prstGeom>
            </p:spPr>
            <p:txBody>
              <a:bodyPr anchor="ctr" rtlCol="false" tIns="50800" lIns="50800" bIns="50800" rIns="50800"/>
              <a:lstStyle/>
              <a:p>
                <a:pPr algn="ctr">
                  <a:lnSpc>
                    <a:spcPts val="3687"/>
                  </a:lnSpc>
                </a:pPr>
              </a:p>
            </p:txBody>
          </p:sp>
        </p:grpSp>
        <p:grpSp>
          <p:nvGrpSpPr>
            <p:cNvPr name="Group 19" id="19"/>
            <p:cNvGrpSpPr/>
            <p:nvPr/>
          </p:nvGrpSpPr>
          <p:grpSpPr>
            <a:xfrm rot="-5400000">
              <a:off x="448171" y="51743"/>
              <a:ext cx="827886" cy="724400"/>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A4C9E"/>
              </a:solidFill>
            </p:spPr>
          </p:sp>
          <p:sp>
            <p:nvSpPr>
              <p:cNvPr name="TextBox 21" id="21"/>
              <p:cNvSpPr txBox="true"/>
              <p:nvPr/>
            </p:nvSpPr>
            <p:spPr>
              <a:xfrm>
                <a:off x="127000" y="3175"/>
                <a:ext cx="558800" cy="377825"/>
              </a:xfrm>
              <a:prstGeom prst="rect">
                <a:avLst/>
              </a:prstGeom>
            </p:spPr>
            <p:txBody>
              <a:bodyPr anchor="ctr" rtlCol="false" tIns="50800" lIns="50800" bIns="50800" rIns="50800"/>
              <a:lstStyle/>
              <a:p>
                <a:pPr algn="ctr">
                  <a:lnSpc>
                    <a:spcPts val="3687"/>
                  </a:lnSpc>
                </a:pPr>
              </a:p>
            </p:txBody>
          </p:sp>
        </p:grpSp>
      </p:grpSp>
      <p:grpSp>
        <p:nvGrpSpPr>
          <p:cNvPr name="Group 22" id="22"/>
          <p:cNvGrpSpPr/>
          <p:nvPr/>
        </p:nvGrpSpPr>
        <p:grpSpPr>
          <a:xfrm rot="0">
            <a:off x="1241747" y="6887411"/>
            <a:ext cx="918235" cy="620914"/>
            <a:chOff x="0" y="0"/>
            <a:chExt cx="1224313" cy="827886"/>
          </a:xfrm>
        </p:grpSpPr>
        <p:grpSp>
          <p:nvGrpSpPr>
            <p:cNvPr name="Group 23" id="23"/>
            <p:cNvGrpSpPr/>
            <p:nvPr/>
          </p:nvGrpSpPr>
          <p:grpSpPr>
            <a:xfrm rot="-5400000">
              <a:off x="-51743" y="51743"/>
              <a:ext cx="827886" cy="724400"/>
              <a:chOff x="0" y="0"/>
              <a:chExt cx="812800" cy="711200"/>
            </a:xfrm>
          </p:grpSpPr>
          <p:sp>
            <p:nvSpPr>
              <p:cNvPr name="Freeform 24" id="24"/>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A4C9E"/>
              </a:solidFill>
            </p:spPr>
          </p:sp>
          <p:sp>
            <p:nvSpPr>
              <p:cNvPr name="TextBox 25" id="25"/>
              <p:cNvSpPr txBox="true"/>
              <p:nvPr/>
            </p:nvSpPr>
            <p:spPr>
              <a:xfrm>
                <a:off x="127000" y="3175"/>
                <a:ext cx="558800" cy="377825"/>
              </a:xfrm>
              <a:prstGeom prst="rect">
                <a:avLst/>
              </a:prstGeom>
            </p:spPr>
            <p:txBody>
              <a:bodyPr anchor="ctr" rtlCol="false" tIns="50800" lIns="50800" bIns="50800" rIns="50800"/>
              <a:lstStyle/>
              <a:p>
                <a:pPr algn="ctr">
                  <a:lnSpc>
                    <a:spcPts val="3687"/>
                  </a:lnSpc>
                </a:pPr>
              </a:p>
            </p:txBody>
          </p:sp>
        </p:grpSp>
        <p:grpSp>
          <p:nvGrpSpPr>
            <p:cNvPr name="Group 26" id="26"/>
            <p:cNvGrpSpPr/>
            <p:nvPr/>
          </p:nvGrpSpPr>
          <p:grpSpPr>
            <a:xfrm rot="-5400000">
              <a:off x="448171" y="51743"/>
              <a:ext cx="827886" cy="724400"/>
              <a:chOff x="0" y="0"/>
              <a:chExt cx="812800" cy="711200"/>
            </a:xfrm>
          </p:grpSpPr>
          <p:sp>
            <p:nvSpPr>
              <p:cNvPr name="Freeform 27" id="2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A4C9E"/>
              </a:solidFill>
            </p:spPr>
          </p:sp>
          <p:sp>
            <p:nvSpPr>
              <p:cNvPr name="TextBox 28" id="28"/>
              <p:cNvSpPr txBox="true"/>
              <p:nvPr/>
            </p:nvSpPr>
            <p:spPr>
              <a:xfrm>
                <a:off x="127000" y="3175"/>
                <a:ext cx="558800" cy="377825"/>
              </a:xfrm>
              <a:prstGeom prst="rect">
                <a:avLst/>
              </a:prstGeom>
            </p:spPr>
            <p:txBody>
              <a:bodyPr anchor="ctr" rtlCol="false" tIns="50800" lIns="50800" bIns="50800" rIns="50800"/>
              <a:lstStyle/>
              <a:p>
                <a:pPr algn="ctr">
                  <a:lnSpc>
                    <a:spcPts val="3687"/>
                  </a:lnSpc>
                </a:pPr>
              </a:p>
            </p:txBody>
          </p:sp>
        </p:grpSp>
      </p:grpSp>
      <p:grpSp>
        <p:nvGrpSpPr>
          <p:cNvPr name="Group 29" id="29"/>
          <p:cNvGrpSpPr/>
          <p:nvPr/>
        </p:nvGrpSpPr>
        <p:grpSpPr>
          <a:xfrm rot="0">
            <a:off x="17259300" y="9466371"/>
            <a:ext cx="884651" cy="708591"/>
            <a:chOff x="0" y="0"/>
            <a:chExt cx="232994" cy="186625"/>
          </a:xfrm>
        </p:grpSpPr>
        <p:sp>
          <p:nvSpPr>
            <p:cNvPr name="Freeform 30" id="30"/>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31" id="31"/>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2</a:t>
              </a:r>
            </a:p>
          </p:txBody>
        </p:sp>
      </p:grpSp>
      <p:sp>
        <p:nvSpPr>
          <p:cNvPr name="TextBox 32" id="32"/>
          <p:cNvSpPr txBox="true"/>
          <p:nvPr/>
        </p:nvSpPr>
        <p:spPr>
          <a:xfrm rot="0">
            <a:off x="1028700" y="2910400"/>
            <a:ext cx="6142093"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INTEGRANTES</a:t>
            </a:r>
          </a:p>
        </p:txBody>
      </p:sp>
      <p:sp>
        <p:nvSpPr>
          <p:cNvPr name="TextBox 33" id="33"/>
          <p:cNvSpPr txBox="true"/>
          <p:nvPr/>
        </p:nvSpPr>
        <p:spPr>
          <a:xfrm rot="0">
            <a:off x="2353420" y="4164430"/>
            <a:ext cx="7899970" cy="3920172"/>
          </a:xfrm>
          <a:prstGeom prst="rect">
            <a:avLst/>
          </a:prstGeom>
        </p:spPr>
        <p:txBody>
          <a:bodyPr anchor="t" rtlCol="false" tIns="0" lIns="0" bIns="0" rIns="0">
            <a:spAutoFit/>
          </a:bodyPr>
          <a:lstStyle/>
          <a:p>
            <a:pPr algn="l">
              <a:lnSpc>
                <a:spcPts val="4427"/>
              </a:lnSpc>
            </a:pPr>
          </a:p>
          <a:p>
            <a:pPr algn="l">
              <a:lnSpc>
                <a:spcPts val="4427"/>
              </a:lnSpc>
            </a:pPr>
            <a:r>
              <a:rPr lang="en-US" sz="3162">
                <a:solidFill>
                  <a:srgbClr val="FFFFFF"/>
                </a:solidFill>
                <a:latin typeface="HK Grotesk"/>
                <a:ea typeface="HK Grotesk"/>
                <a:cs typeface="HK Grotesk"/>
                <a:sym typeface="HK Grotesk"/>
              </a:rPr>
              <a:t>DIOGO BRASIL DA SILVA - 2020010438</a:t>
            </a:r>
          </a:p>
          <a:p>
            <a:pPr algn="l">
              <a:lnSpc>
                <a:spcPts val="4427"/>
              </a:lnSpc>
            </a:pPr>
          </a:p>
          <a:p>
            <a:pPr algn="l">
              <a:lnSpc>
                <a:spcPts val="4427"/>
              </a:lnSpc>
            </a:pPr>
            <a:r>
              <a:rPr lang="en-US" sz="3162">
                <a:solidFill>
                  <a:srgbClr val="FFFFFF"/>
                </a:solidFill>
                <a:latin typeface="HK Grotesk"/>
                <a:ea typeface="HK Grotesk"/>
                <a:cs typeface="HK Grotesk"/>
                <a:sym typeface="HK Grotesk"/>
              </a:rPr>
              <a:t>EMANUEL LOPES SILVA - 2021017818</a:t>
            </a:r>
          </a:p>
          <a:p>
            <a:pPr algn="l">
              <a:lnSpc>
                <a:spcPts val="4427"/>
              </a:lnSpc>
            </a:pPr>
          </a:p>
          <a:p>
            <a:pPr algn="l">
              <a:lnSpc>
                <a:spcPts val="4427"/>
              </a:lnSpc>
            </a:pPr>
            <a:r>
              <a:rPr lang="en-US" sz="3162">
                <a:solidFill>
                  <a:srgbClr val="FFFFFF"/>
                </a:solidFill>
                <a:latin typeface="HK Grotesk"/>
                <a:ea typeface="HK Grotesk"/>
                <a:cs typeface="HK Grotesk"/>
                <a:sym typeface="HK Grotesk"/>
              </a:rPr>
              <a:t>MATHEUS COSTA ALVES - 2020002427</a:t>
            </a:r>
          </a:p>
          <a:p>
            <a:pPr algn="l">
              <a:lnSpc>
                <a:spcPts val="4427"/>
              </a:lnSpc>
            </a:pP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p:nvPr/>
        </p:nvGrpSpPr>
        <p:grpSpPr>
          <a:xfrm rot="0">
            <a:off x="17259300" y="9466371"/>
            <a:ext cx="884651" cy="708591"/>
            <a:chOff x="0" y="0"/>
            <a:chExt cx="232994" cy="186625"/>
          </a:xfrm>
        </p:grpSpPr>
        <p:sp>
          <p:nvSpPr>
            <p:cNvPr name="Freeform 5" id="5"/>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6" id="6"/>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20</a:t>
              </a:r>
            </a:p>
          </p:txBody>
        </p:sp>
      </p:grpSp>
      <p:sp>
        <p:nvSpPr>
          <p:cNvPr name="Freeform 7" id="7"/>
          <p:cNvSpPr/>
          <p:nvPr/>
        </p:nvSpPr>
        <p:spPr>
          <a:xfrm flipH="false" flipV="false" rot="0">
            <a:off x="2268967" y="1457872"/>
            <a:ext cx="13567455" cy="8717090"/>
          </a:xfrm>
          <a:custGeom>
            <a:avLst/>
            <a:gdLst/>
            <a:ahLst/>
            <a:cxnLst/>
            <a:rect r="r" b="b" t="t" l="l"/>
            <a:pathLst>
              <a:path h="8717090" w="13567455">
                <a:moveTo>
                  <a:pt x="0" y="0"/>
                </a:moveTo>
                <a:lnTo>
                  <a:pt x="13567455" y="0"/>
                </a:lnTo>
                <a:lnTo>
                  <a:pt x="13567455" y="8717090"/>
                </a:lnTo>
                <a:lnTo>
                  <a:pt x="0" y="8717090"/>
                </a:lnTo>
                <a:lnTo>
                  <a:pt x="0" y="0"/>
                </a:lnTo>
                <a:close/>
              </a:path>
            </a:pathLst>
          </a:custGeom>
          <a:blipFill>
            <a:blip r:embed="rId4"/>
            <a:stretch>
              <a:fillRect l="0" t="0" r="0" b="0"/>
            </a:stretch>
          </a:blipFill>
        </p:spPr>
      </p:sp>
      <p:sp>
        <p:nvSpPr>
          <p:cNvPr name="TextBox 8" id="8"/>
          <p:cNvSpPr txBox="true"/>
          <p:nvPr/>
        </p:nvSpPr>
        <p:spPr>
          <a:xfrm rot="0">
            <a:off x="2025069" y="525590"/>
            <a:ext cx="14237862"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FLUXOGRAMA DA METODOLOGIA</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22732" y="6962066"/>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560029" y="2144849"/>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64215" y="3691756"/>
            <a:ext cx="19155896" cy="2903489"/>
            <a:chOff x="0" y="0"/>
            <a:chExt cx="5045174" cy="764705"/>
          </a:xfrm>
        </p:grpSpPr>
        <p:sp>
          <p:nvSpPr>
            <p:cNvPr name="Freeform 6" id="6"/>
            <p:cNvSpPr/>
            <p:nvPr/>
          </p:nvSpPr>
          <p:spPr>
            <a:xfrm flipH="false" flipV="false" rot="0">
              <a:off x="0" y="0"/>
              <a:ext cx="5045174" cy="764705"/>
            </a:xfrm>
            <a:custGeom>
              <a:avLst/>
              <a:gdLst/>
              <a:ahLst/>
              <a:cxnLst/>
              <a:rect r="r" b="b" t="t" l="l"/>
              <a:pathLst>
                <a:path h="764705" w="5045174">
                  <a:moveTo>
                    <a:pt x="0" y="0"/>
                  </a:moveTo>
                  <a:lnTo>
                    <a:pt x="5045174" y="0"/>
                  </a:lnTo>
                  <a:lnTo>
                    <a:pt x="5045174" y="764705"/>
                  </a:lnTo>
                  <a:lnTo>
                    <a:pt x="0" y="764705"/>
                  </a:lnTo>
                  <a:close/>
                </a:path>
              </a:pathLst>
            </a:custGeom>
            <a:gradFill rotWithShape="true">
              <a:gsLst>
                <a:gs pos="0">
                  <a:srgbClr val="033031">
                    <a:alpha val="100000"/>
                  </a:srgbClr>
                </a:gs>
                <a:gs pos="100000">
                  <a:srgbClr val="0A4C9E">
                    <a:alpha val="100000"/>
                  </a:srgbClr>
                </a:gs>
              </a:gsLst>
              <a:lin ang="0"/>
            </a:gradFill>
          </p:spPr>
        </p:sp>
        <p:sp>
          <p:nvSpPr>
            <p:cNvPr name="TextBox 7" id="7"/>
            <p:cNvSpPr txBox="true"/>
            <p:nvPr/>
          </p:nvSpPr>
          <p:spPr>
            <a:xfrm>
              <a:off x="0" y="-38100"/>
              <a:ext cx="5045174" cy="80280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503680" y="3903700"/>
            <a:ext cx="19295361" cy="2593899"/>
          </a:xfrm>
          <a:prstGeom prst="rect">
            <a:avLst/>
          </a:prstGeom>
        </p:spPr>
        <p:txBody>
          <a:bodyPr anchor="t" rtlCol="false" tIns="0" lIns="0" bIns="0" rIns="0">
            <a:spAutoFit/>
          </a:bodyPr>
          <a:lstStyle/>
          <a:p>
            <a:pPr algn="ctr">
              <a:lnSpc>
                <a:spcPts val="10077"/>
              </a:lnSpc>
            </a:pPr>
            <a:r>
              <a:rPr lang="en-US" sz="9418">
                <a:solidFill>
                  <a:srgbClr val="FFFFFF"/>
                </a:solidFill>
                <a:latin typeface="HK Modular"/>
                <a:ea typeface="HK Modular"/>
                <a:cs typeface="HK Modular"/>
                <a:sym typeface="HK Modular"/>
              </a:rPr>
              <a:t>CONSTRUÇÃO DO MODELO PREDITIVO</a:t>
            </a:r>
          </a:p>
        </p:txBody>
      </p:sp>
      <p:grpSp>
        <p:nvGrpSpPr>
          <p:cNvPr name="Group 9" id="9"/>
          <p:cNvGrpSpPr/>
          <p:nvPr/>
        </p:nvGrpSpPr>
        <p:grpSpPr>
          <a:xfrm rot="0">
            <a:off x="17259300" y="9466371"/>
            <a:ext cx="884651" cy="708591"/>
            <a:chOff x="0" y="0"/>
            <a:chExt cx="232994" cy="186625"/>
          </a:xfrm>
        </p:grpSpPr>
        <p:sp>
          <p:nvSpPr>
            <p:cNvPr name="Freeform 10" id="10"/>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11" id="11"/>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21</a:t>
              </a:r>
            </a:p>
          </p:txBody>
        </p:sp>
      </p:grpSp>
      <p:sp>
        <p:nvSpPr>
          <p:cNvPr name="Freeform 12" id="12"/>
          <p:cNvSpPr/>
          <p:nvPr/>
        </p:nvSpPr>
        <p:spPr>
          <a:xfrm flipH="false" flipV="false" rot="0">
            <a:off x="-1270332" y="7114466"/>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117932" y="7266866"/>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5712429" y="2297249"/>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5864829" y="2449649"/>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grpSp>
        <p:nvGrpSpPr>
          <p:cNvPr name="Group 4" id="4"/>
          <p:cNvGrpSpPr>
            <a:grpSpLocks noChangeAspect="true"/>
          </p:cNvGrpSpPr>
          <p:nvPr/>
        </p:nvGrpSpPr>
        <p:grpSpPr>
          <a:xfrm rot="0">
            <a:off x="1018180" y="2527635"/>
            <a:ext cx="6730665" cy="6730665"/>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0" r="223" b="0"/>
              </a:stretch>
            </a:blipFill>
          </p:spPr>
        </p:sp>
      </p:grpSp>
      <p:sp>
        <p:nvSpPr>
          <p:cNvPr name="TextBox 8" id="8"/>
          <p:cNvSpPr txBox="true"/>
          <p:nvPr/>
        </p:nvSpPr>
        <p:spPr>
          <a:xfrm rot="0">
            <a:off x="0" y="799507"/>
            <a:ext cx="17259300"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CONSTRUÇÃO DO MODELO PREDITIVO</a:t>
            </a:r>
          </a:p>
        </p:txBody>
      </p:sp>
      <p:sp>
        <p:nvSpPr>
          <p:cNvPr name="TextBox 9" id="9"/>
          <p:cNvSpPr txBox="true"/>
          <p:nvPr/>
        </p:nvSpPr>
        <p:spPr>
          <a:xfrm rot="0">
            <a:off x="8991824" y="1777152"/>
            <a:ext cx="7790625" cy="7991475"/>
          </a:xfrm>
          <a:prstGeom prst="rect">
            <a:avLst/>
          </a:prstGeom>
        </p:spPr>
        <p:txBody>
          <a:bodyPr anchor="t" rtlCol="false" tIns="0" lIns="0" bIns="0" rIns="0">
            <a:spAutoFit/>
          </a:bodyPr>
          <a:lstStyle/>
          <a:p>
            <a:pPr algn="just">
              <a:lnSpc>
                <a:spcPts val="4200"/>
              </a:lnSpc>
            </a:pPr>
            <a:r>
              <a:rPr lang="en-US" sz="3000" b="true">
                <a:solidFill>
                  <a:srgbClr val="FFFFFF"/>
                </a:solidFill>
                <a:latin typeface="HK Grotesk Bold"/>
                <a:ea typeface="HK Grotesk Bold"/>
                <a:cs typeface="HK Grotesk Bold"/>
                <a:sym typeface="HK Grotesk Bold"/>
              </a:rPr>
              <a:t>Infraestrutura e Ferramentas</a:t>
            </a:r>
            <a:r>
              <a:rPr lang="en-US" sz="3000">
                <a:solidFill>
                  <a:srgbClr val="FFFFFF"/>
                </a:solidFill>
                <a:latin typeface="HK Grotesk"/>
                <a:ea typeface="HK Grotesk"/>
                <a:cs typeface="HK Grotesk"/>
                <a:sym typeface="HK Grotesk"/>
              </a:rPr>
              <a:t>:</a:t>
            </a:r>
          </a:p>
          <a:p>
            <a:pPr algn="just" marL="647702" indent="-323851" lvl="1">
              <a:lnSpc>
                <a:spcPts val="4200"/>
              </a:lnSpc>
              <a:buFont typeface="Arial"/>
              <a:buChar char="•"/>
            </a:pPr>
            <a:r>
              <a:rPr lang="en-US" sz="3000">
                <a:solidFill>
                  <a:srgbClr val="FFFFFF"/>
                </a:solidFill>
                <a:latin typeface="HK Grotesk"/>
                <a:ea typeface="HK Grotesk"/>
                <a:cs typeface="HK Grotesk"/>
                <a:sym typeface="HK Grotesk"/>
              </a:rPr>
              <a:t>Python: é uma linguagem de programação de alto nível, interpretada e de propósito geral</a:t>
            </a:r>
          </a:p>
          <a:p>
            <a:pPr algn="just">
              <a:lnSpc>
                <a:spcPts val="4200"/>
              </a:lnSpc>
            </a:pPr>
          </a:p>
          <a:p>
            <a:pPr algn="just" marL="647702" indent="-323851" lvl="1">
              <a:lnSpc>
                <a:spcPts val="4200"/>
              </a:lnSpc>
              <a:buFont typeface="Arial"/>
              <a:buChar char="•"/>
            </a:pPr>
            <a:r>
              <a:rPr lang="en-US" sz="3000">
                <a:solidFill>
                  <a:srgbClr val="FFFFFF"/>
                </a:solidFill>
                <a:latin typeface="HK Grotesk"/>
                <a:ea typeface="HK Grotesk"/>
                <a:cs typeface="HK Grotesk"/>
                <a:sym typeface="HK Grotesk"/>
              </a:rPr>
              <a:t>NumPy: Utilizado para operações matriciais e numéricas</a:t>
            </a:r>
          </a:p>
          <a:p>
            <a:pPr algn="just">
              <a:lnSpc>
                <a:spcPts val="4200"/>
              </a:lnSpc>
            </a:pPr>
          </a:p>
          <a:p>
            <a:pPr algn="just" marL="647702" indent="-323851" lvl="1">
              <a:lnSpc>
                <a:spcPts val="4200"/>
              </a:lnSpc>
              <a:buFont typeface="Arial"/>
              <a:buChar char="•"/>
            </a:pPr>
            <a:r>
              <a:rPr lang="en-US" sz="3000">
                <a:solidFill>
                  <a:srgbClr val="FFFFFF"/>
                </a:solidFill>
                <a:latin typeface="HK Grotesk"/>
                <a:ea typeface="HK Grotesk"/>
                <a:cs typeface="HK Grotesk"/>
                <a:sym typeface="HK Grotesk"/>
              </a:rPr>
              <a:t>Pandas: Responsável pelo carregamento e pré-processamento dos dados financeiros</a:t>
            </a:r>
          </a:p>
          <a:p>
            <a:pPr algn="just">
              <a:lnSpc>
                <a:spcPts val="4200"/>
              </a:lnSpc>
            </a:pPr>
          </a:p>
          <a:p>
            <a:pPr algn="just" marL="647702" indent="-323851" lvl="1">
              <a:lnSpc>
                <a:spcPts val="4200"/>
              </a:lnSpc>
              <a:buFont typeface="Arial"/>
              <a:buChar char="•"/>
            </a:pPr>
            <a:r>
              <a:rPr lang="en-US" sz="3000">
                <a:solidFill>
                  <a:srgbClr val="FFFFFF"/>
                </a:solidFill>
                <a:latin typeface="HK Grotesk"/>
                <a:ea typeface="HK Grotesk"/>
                <a:cs typeface="HK Grotesk"/>
                <a:sym typeface="HK Grotesk"/>
              </a:rPr>
              <a:t>Scikit-Learn: Empregado na avaliação do modelo, fornecendo métricas que ajudam a interpretar a qualidade das previsões</a:t>
            </a:r>
          </a:p>
          <a:p>
            <a:pPr algn="just">
              <a:lnSpc>
                <a:spcPts val="4200"/>
              </a:lnSpc>
            </a:pPr>
          </a:p>
        </p:txBody>
      </p:sp>
      <p:grpSp>
        <p:nvGrpSpPr>
          <p:cNvPr name="Group 10" id="10"/>
          <p:cNvGrpSpPr/>
          <p:nvPr/>
        </p:nvGrpSpPr>
        <p:grpSpPr>
          <a:xfrm rot="0">
            <a:off x="17259300" y="9466371"/>
            <a:ext cx="884651" cy="708591"/>
            <a:chOff x="0" y="0"/>
            <a:chExt cx="232994" cy="186625"/>
          </a:xfrm>
        </p:grpSpPr>
        <p:sp>
          <p:nvSpPr>
            <p:cNvPr name="Freeform 11" id="11"/>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12" id="12"/>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22</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grpSp>
        <p:nvGrpSpPr>
          <p:cNvPr name="Group 4" id="4"/>
          <p:cNvGrpSpPr>
            <a:grpSpLocks noChangeAspect="true"/>
          </p:cNvGrpSpPr>
          <p:nvPr/>
        </p:nvGrpSpPr>
        <p:grpSpPr>
          <a:xfrm rot="0">
            <a:off x="1018180" y="2527635"/>
            <a:ext cx="6730665" cy="6730665"/>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0" r="223" b="0"/>
              </a:stretch>
            </a:blipFill>
          </p:spPr>
        </p:sp>
      </p:grpSp>
      <p:sp>
        <p:nvSpPr>
          <p:cNvPr name="TextBox 8" id="8"/>
          <p:cNvSpPr txBox="true"/>
          <p:nvPr/>
        </p:nvSpPr>
        <p:spPr>
          <a:xfrm rot="0">
            <a:off x="667712" y="799507"/>
            <a:ext cx="16591588"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ESCOLHA DO MODELO</a:t>
            </a:r>
          </a:p>
        </p:txBody>
      </p:sp>
      <p:sp>
        <p:nvSpPr>
          <p:cNvPr name="TextBox 9" id="9"/>
          <p:cNvSpPr txBox="true"/>
          <p:nvPr/>
        </p:nvSpPr>
        <p:spPr>
          <a:xfrm rot="0">
            <a:off x="8556633" y="2811545"/>
            <a:ext cx="8962381" cy="4257675"/>
          </a:xfrm>
          <a:prstGeom prst="rect">
            <a:avLst/>
          </a:prstGeom>
        </p:spPr>
        <p:txBody>
          <a:bodyPr anchor="t" rtlCol="false" tIns="0" lIns="0" bIns="0" rIns="0">
            <a:spAutoFit/>
          </a:bodyPr>
          <a:lstStyle/>
          <a:p>
            <a:pPr algn="just">
              <a:lnSpc>
                <a:spcPts val="4200"/>
              </a:lnSpc>
            </a:pPr>
            <a:r>
              <a:rPr lang="en-US" sz="3000" b="true">
                <a:solidFill>
                  <a:srgbClr val="FFFFFF"/>
                </a:solidFill>
                <a:latin typeface="HK Grotesk Bold"/>
                <a:ea typeface="HK Grotesk Bold"/>
                <a:cs typeface="HK Grotesk Bold"/>
                <a:sym typeface="HK Grotesk Bold"/>
              </a:rPr>
              <a:t>Regressão Linear com Equação Normal</a:t>
            </a:r>
          </a:p>
          <a:p>
            <a:pPr algn="just" marL="647702" indent="-323851" lvl="1">
              <a:lnSpc>
                <a:spcPts val="4200"/>
              </a:lnSpc>
              <a:buFont typeface="Arial"/>
              <a:buChar char="•"/>
            </a:pPr>
            <a:r>
              <a:rPr lang="en-US" sz="3000">
                <a:solidFill>
                  <a:srgbClr val="FFFFFF"/>
                </a:solidFill>
                <a:latin typeface="HK Grotesk"/>
                <a:ea typeface="HK Grotesk"/>
                <a:cs typeface="HK Grotesk"/>
                <a:sym typeface="HK Grotesk"/>
              </a:rPr>
              <a:t>Modelo simples e interpretável</a:t>
            </a:r>
          </a:p>
          <a:p>
            <a:pPr algn="just" marL="647702" indent="-323851" lvl="1">
              <a:lnSpc>
                <a:spcPts val="4200"/>
              </a:lnSpc>
              <a:buFont typeface="Arial"/>
              <a:buChar char="•"/>
            </a:pPr>
            <a:r>
              <a:rPr lang="en-US" sz="3000">
                <a:solidFill>
                  <a:srgbClr val="FFFFFF"/>
                </a:solidFill>
                <a:latin typeface="HK Grotesk"/>
                <a:ea typeface="HK Grotesk"/>
                <a:cs typeface="HK Grotesk"/>
                <a:sym typeface="HK Grotesk"/>
              </a:rPr>
              <a:t>Eficaz para padrões lineares</a:t>
            </a:r>
          </a:p>
          <a:p>
            <a:pPr algn="just" marL="647702" indent="-323851" lvl="1">
              <a:lnSpc>
                <a:spcPts val="4200"/>
              </a:lnSpc>
              <a:buFont typeface="Arial"/>
              <a:buChar char="•"/>
            </a:pPr>
            <a:r>
              <a:rPr lang="en-US" sz="3000">
                <a:solidFill>
                  <a:srgbClr val="FFFFFF"/>
                </a:solidFill>
                <a:latin typeface="HK Grotesk"/>
                <a:ea typeface="HK Grotesk"/>
                <a:cs typeface="HK Grotesk"/>
                <a:sym typeface="HK Grotesk"/>
              </a:rPr>
              <a:t>Eficiência computacional para conjuntos de dados pequenos/médios</a:t>
            </a:r>
          </a:p>
          <a:p>
            <a:pPr algn="just" marL="647702" indent="-323851" lvl="1">
              <a:lnSpc>
                <a:spcPts val="4200"/>
              </a:lnSpc>
              <a:buFont typeface="Arial"/>
              <a:buChar char="•"/>
            </a:pPr>
            <a:r>
              <a:rPr lang="en-US" sz="3000">
                <a:solidFill>
                  <a:srgbClr val="FFFFFF"/>
                </a:solidFill>
                <a:latin typeface="HK Grotesk"/>
                <a:ea typeface="HK Grotesk"/>
                <a:cs typeface="HK Grotesk"/>
                <a:sym typeface="HK Grotesk"/>
              </a:rPr>
              <a:t>Utilização da Equação Normal</a:t>
            </a:r>
          </a:p>
          <a:p>
            <a:pPr algn="just">
              <a:lnSpc>
                <a:spcPts val="4200"/>
              </a:lnSpc>
            </a:pPr>
          </a:p>
          <a:p>
            <a:pPr algn="just">
              <a:lnSpc>
                <a:spcPts val="4200"/>
              </a:lnSpc>
            </a:pPr>
          </a:p>
        </p:txBody>
      </p:sp>
      <p:grpSp>
        <p:nvGrpSpPr>
          <p:cNvPr name="Group 10" id="10"/>
          <p:cNvGrpSpPr/>
          <p:nvPr/>
        </p:nvGrpSpPr>
        <p:grpSpPr>
          <a:xfrm rot="0">
            <a:off x="17259300" y="9466371"/>
            <a:ext cx="884651" cy="708591"/>
            <a:chOff x="0" y="0"/>
            <a:chExt cx="232994" cy="186625"/>
          </a:xfrm>
        </p:grpSpPr>
        <p:sp>
          <p:nvSpPr>
            <p:cNvPr name="Freeform 11" id="11"/>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12" id="12"/>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23</a:t>
              </a:r>
            </a:p>
          </p:txBody>
        </p:sp>
      </p:gr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grpSp>
        <p:nvGrpSpPr>
          <p:cNvPr name="Group 4" id="4"/>
          <p:cNvGrpSpPr>
            <a:grpSpLocks noChangeAspect="true"/>
          </p:cNvGrpSpPr>
          <p:nvPr/>
        </p:nvGrpSpPr>
        <p:grpSpPr>
          <a:xfrm rot="0">
            <a:off x="1018180" y="2527635"/>
            <a:ext cx="6730665" cy="6730665"/>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34726" t="0" r="-34726" b="0"/>
              </a:stretch>
            </a:blipFill>
          </p:spPr>
        </p:sp>
      </p:grpSp>
      <p:sp>
        <p:nvSpPr>
          <p:cNvPr name="TextBox 8" id="8"/>
          <p:cNvSpPr txBox="true"/>
          <p:nvPr/>
        </p:nvSpPr>
        <p:spPr>
          <a:xfrm rot="0">
            <a:off x="8069669" y="2460960"/>
            <a:ext cx="9631956" cy="7991475"/>
          </a:xfrm>
          <a:prstGeom prst="rect">
            <a:avLst/>
          </a:prstGeom>
        </p:spPr>
        <p:txBody>
          <a:bodyPr anchor="t" rtlCol="false" tIns="0" lIns="0" bIns="0" rIns="0">
            <a:spAutoFit/>
          </a:bodyPr>
          <a:lstStyle/>
          <a:p>
            <a:pPr algn="just">
              <a:lnSpc>
                <a:spcPts val="4200"/>
              </a:lnSpc>
            </a:pPr>
            <a:r>
              <a:rPr lang="en-US" sz="3000" b="true">
                <a:solidFill>
                  <a:srgbClr val="FFFFFF"/>
                </a:solidFill>
                <a:latin typeface="HK Grotesk Bold"/>
                <a:ea typeface="HK Grotesk Bold"/>
                <a:cs typeface="HK Grotesk Bold"/>
                <a:sym typeface="HK Grotesk Bold"/>
              </a:rPr>
              <a:t>Divisão dos dados</a:t>
            </a:r>
            <a:r>
              <a:rPr lang="en-US" sz="3000">
                <a:solidFill>
                  <a:srgbClr val="FFFFFF"/>
                </a:solidFill>
                <a:latin typeface="HK Grotesk"/>
                <a:ea typeface="HK Grotesk"/>
                <a:cs typeface="HK Grotesk"/>
                <a:sym typeface="HK Grotesk"/>
              </a:rPr>
              <a:t>:</a:t>
            </a:r>
          </a:p>
          <a:p>
            <a:pPr algn="just" marL="647702" indent="-323851" lvl="1">
              <a:lnSpc>
                <a:spcPts val="4200"/>
              </a:lnSpc>
              <a:buFont typeface="Arial"/>
              <a:buChar char="•"/>
            </a:pPr>
            <a:r>
              <a:rPr lang="en-US" sz="3000">
                <a:solidFill>
                  <a:srgbClr val="FFFFFF"/>
                </a:solidFill>
                <a:latin typeface="HK Grotesk"/>
                <a:ea typeface="HK Grotesk"/>
                <a:cs typeface="HK Grotesk"/>
                <a:sym typeface="HK Grotesk"/>
              </a:rPr>
              <a:t>60% Treinamento; 10% Validação; 30% Teste</a:t>
            </a:r>
          </a:p>
          <a:p>
            <a:pPr algn="just">
              <a:lnSpc>
                <a:spcPts val="4200"/>
              </a:lnSpc>
            </a:pPr>
          </a:p>
          <a:p>
            <a:pPr algn="just" marL="647702" indent="-323851" lvl="1">
              <a:lnSpc>
                <a:spcPts val="4200"/>
              </a:lnSpc>
              <a:buFont typeface="Arial"/>
              <a:buChar char="•"/>
            </a:pPr>
            <a:r>
              <a:rPr lang="en-US" sz="3000">
                <a:solidFill>
                  <a:srgbClr val="FFFFFF"/>
                </a:solidFill>
                <a:latin typeface="HK Grotesk"/>
                <a:ea typeface="HK Grotesk"/>
                <a:cs typeface="HK Grotesk"/>
                <a:sym typeface="HK Grotesk"/>
              </a:rPr>
              <a:t>Validação com métricas de erro e ajuste do modelo</a:t>
            </a:r>
          </a:p>
          <a:p>
            <a:pPr algn="just">
              <a:lnSpc>
                <a:spcPts val="4200"/>
              </a:lnSpc>
            </a:pPr>
          </a:p>
          <a:p>
            <a:pPr algn="just">
              <a:lnSpc>
                <a:spcPts val="4200"/>
              </a:lnSpc>
            </a:pPr>
            <a:r>
              <a:rPr lang="en-US" sz="3000" b="true">
                <a:solidFill>
                  <a:srgbClr val="FFFFFF"/>
                </a:solidFill>
                <a:latin typeface="HK Grotesk Bold"/>
                <a:ea typeface="HK Grotesk Bold"/>
                <a:cs typeface="HK Grotesk Bold"/>
                <a:sym typeface="HK Grotesk Bold"/>
              </a:rPr>
              <a:t>Janelas Deslizantes</a:t>
            </a:r>
            <a:r>
              <a:rPr lang="en-US" sz="3000" b="true">
                <a:solidFill>
                  <a:srgbClr val="FFFFFF"/>
                </a:solidFill>
                <a:latin typeface="HK Grotesk Bold"/>
                <a:ea typeface="HK Grotesk Bold"/>
                <a:cs typeface="HK Grotesk Bold"/>
                <a:sym typeface="HK Grotesk Bold"/>
              </a:rPr>
              <a:t>:</a:t>
            </a:r>
          </a:p>
          <a:p>
            <a:pPr algn="just" marL="647702" indent="-323851" lvl="1">
              <a:lnSpc>
                <a:spcPts val="4200"/>
              </a:lnSpc>
              <a:buFont typeface="Arial"/>
              <a:buChar char="•"/>
            </a:pPr>
            <a:r>
              <a:rPr lang="en-US" sz="3000">
                <a:solidFill>
                  <a:srgbClr val="FFFFFF"/>
                </a:solidFill>
                <a:latin typeface="HK Grotesk"/>
                <a:ea typeface="HK Grotesk"/>
                <a:cs typeface="HK Grotesk"/>
                <a:sym typeface="HK Grotesk"/>
              </a:rPr>
              <a:t>Uso de janelas deslizantes para transformar séries temporais em um problema de regressão múltipla</a:t>
            </a:r>
          </a:p>
          <a:p>
            <a:pPr algn="just">
              <a:lnSpc>
                <a:spcPts val="4200"/>
              </a:lnSpc>
            </a:pPr>
          </a:p>
          <a:p>
            <a:pPr algn="just" marL="647702" indent="-323851" lvl="1">
              <a:lnSpc>
                <a:spcPts val="4200"/>
              </a:lnSpc>
              <a:buFont typeface="Arial"/>
              <a:buChar char="•"/>
            </a:pPr>
            <a:r>
              <a:rPr lang="en-US" sz="3000">
                <a:solidFill>
                  <a:srgbClr val="FFFFFF"/>
                </a:solidFill>
                <a:latin typeface="HK Grotesk"/>
                <a:ea typeface="HK Grotesk"/>
                <a:cs typeface="HK Grotesk"/>
                <a:sym typeface="HK Grotesk"/>
              </a:rPr>
              <a:t>A técnica de janela deslizante consiste em criar colunas adicionais que representam os valores passados da série temporal, de modo que o modelo possa aprender padrões históricos</a:t>
            </a:r>
          </a:p>
          <a:p>
            <a:pPr algn="just">
              <a:lnSpc>
                <a:spcPts val="4200"/>
              </a:lnSpc>
            </a:pPr>
          </a:p>
          <a:p>
            <a:pPr algn="just">
              <a:lnSpc>
                <a:spcPts val="4200"/>
              </a:lnSpc>
            </a:pPr>
          </a:p>
        </p:txBody>
      </p:sp>
      <p:grpSp>
        <p:nvGrpSpPr>
          <p:cNvPr name="Group 9" id="9"/>
          <p:cNvGrpSpPr/>
          <p:nvPr/>
        </p:nvGrpSpPr>
        <p:grpSpPr>
          <a:xfrm rot="0">
            <a:off x="17259300" y="9466371"/>
            <a:ext cx="884651" cy="708591"/>
            <a:chOff x="0" y="0"/>
            <a:chExt cx="232994" cy="186625"/>
          </a:xfrm>
        </p:grpSpPr>
        <p:sp>
          <p:nvSpPr>
            <p:cNvPr name="Freeform 10" id="10"/>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11" id="11"/>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24</a:t>
              </a:r>
            </a:p>
          </p:txBody>
        </p:sp>
      </p:grpSp>
      <p:sp>
        <p:nvSpPr>
          <p:cNvPr name="TextBox 12" id="12"/>
          <p:cNvSpPr txBox="true"/>
          <p:nvPr/>
        </p:nvSpPr>
        <p:spPr>
          <a:xfrm rot="0">
            <a:off x="667712" y="464139"/>
            <a:ext cx="16591588" cy="2063495"/>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PREPARAÇÃO DOS DADOS PARA TREINAMENTO</a:t>
            </a: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9466371"/>
            <a:ext cx="884651" cy="708591"/>
            <a:chOff x="0" y="0"/>
            <a:chExt cx="232994" cy="186625"/>
          </a:xfrm>
        </p:grpSpPr>
        <p:sp>
          <p:nvSpPr>
            <p:cNvPr name="Freeform 4" id="4"/>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5" id="5"/>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25</a:t>
              </a:r>
            </a:p>
          </p:txBody>
        </p:sp>
      </p:grpSp>
      <p:sp>
        <p:nvSpPr>
          <p:cNvPr name="Freeform 6" id="6"/>
          <p:cNvSpPr/>
          <p:nvPr/>
        </p:nvSpPr>
        <p:spPr>
          <a:xfrm flipH="false" flipV="false" rot="0">
            <a:off x="1256382" y="1929486"/>
            <a:ext cx="15212074" cy="8119444"/>
          </a:xfrm>
          <a:custGeom>
            <a:avLst/>
            <a:gdLst/>
            <a:ahLst/>
            <a:cxnLst/>
            <a:rect r="r" b="b" t="t" l="l"/>
            <a:pathLst>
              <a:path h="8119444" w="15212074">
                <a:moveTo>
                  <a:pt x="0" y="0"/>
                </a:moveTo>
                <a:lnTo>
                  <a:pt x="15212074" y="0"/>
                </a:lnTo>
                <a:lnTo>
                  <a:pt x="15212074" y="8119445"/>
                </a:lnTo>
                <a:lnTo>
                  <a:pt x="0" y="8119445"/>
                </a:lnTo>
                <a:lnTo>
                  <a:pt x="0" y="0"/>
                </a:lnTo>
                <a:close/>
              </a:path>
            </a:pathLst>
          </a:custGeom>
          <a:blipFill>
            <a:blip r:embed="rId3"/>
            <a:stretch>
              <a:fillRect l="0" t="0" r="0" b="0"/>
            </a:stretch>
          </a:blipFill>
        </p:spPr>
      </p:sp>
      <p:grpSp>
        <p:nvGrpSpPr>
          <p:cNvPr name="Group 7" id="7"/>
          <p:cNvGrpSpPr/>
          <p:nvPr/>
        </p:nvGrpSpPr>
        <p:grpSpPr>
          <a:xfrm rot="0">
            <a:off x="2913926" y="2407405"/>
            <a:ext cx="7818777" cy="6860067"/>
            <a:chOff x="0" y="0"/>
            <a:chExt cx="2059266" cy="1806767"/>
          </a:xfrm>
        </p:grpSpPr>
        <p:sp>
          <p:nvSpPr>
            <p:cNvPr name="Freeform 8" id="8"/>
            <p:cNvSpPr/>
            <p:nvPr/>
          </p:nvSpPr>
          <p:spPr>
            <a:xfrm flipH="false" flipV="false" rot="0">
              <a:off x="0" y="0"/>
              <a:ext cx="2059266" cy="1806767"/>
            </a:xfrm>
            <a:custGeom>
              <a:avLst/>
              <a:gdLst/>
              <a:ahLst/>
              <a:cxnLst/>
              <a:rect r="r" b="b" t="t" l="l"/>
              <a:pathLst>
                <a:path h="1806767" w="2059266">
                  <a:moveTo>
                    <a:pt x="0" y="0"/>
                  </a:moveTo>
                  <a:lnTo>
                    <a:pt x="2059266" y="0"/>
                  </a:lnTo>
                  <a:lnTo>
                    <a:pt x="2059266" y="1806767"/>
                  </a:lnTo>
                  <a:lnTo>
                    <a:pt x="0" y="1806767"/>
                  </a:lnTo>
                  <a:close/>
                </a:path>
              </a:pathLst>
            </a:custGeom>
            <a:solidFill>
              <a:srgbClr val="0C7A6D">
                <a:alpha val="62745"/>
              </a:srgbClr>
            </a:solidFill>
          </p:spPr>
        </p:sp>
        <p:sp>
          <p:nvSpPr>
            <p:cNvPr name="TextBox 9" id="9"/>
            <p:cNvSpPr txBox="true"/>
            <p:nvPr/>
          </p:nvSpPr>
          <p:spPr>
            <a:xfrm>
              <a:off x="0" y="-38100"/>
              <a:ext cx="2059266" cy="1844867"/>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0732703" y="2407405"/>
            <a:ext cx="1290422" cy="6860067"/>
            <a:chOff x="0" y="0"/>
            <a:chExt cx="339864" cy="1806767"/>
          </a:xfrm>
        </p:grpSpPr>
        <p:sp>
          <p:nvSpPr>
            <p:cNvPr name="Freeform 11" id="11"/>
            <p:cNvSpPr/>
            <p:nvPr/>
          </p:nvSpPr>
          <p:spPr>
            <a:xfrm flipH="false" flipV="false" rot="0">
              <a:off x="0" y="0"/>
              <a:ext cx="339864" cy="1806767"/>
            </a:xfrm>
            <a:custGeom>
              <a:avLst/>
              <a:gdLst/>
              <a:ahLst/>
              <a:cxnLst/>
              <a:rect r="r" b="b" t="t" l="l"/>
              <a:pathLst>
                <a:path h="1806767" w="339864">
                  <a:moveTo>
                    <a:pt x="0" y="0"/>
                  </a:moveTo>
                  <a:lnTo>
                    <a:pt x="339864" y="0"/>
                  </a:lnTo>
                  <a:lnTo>
                    <a:pt x="339864" y="1806767"/>
                  </a:lnTo>
                  <a:lnTo>
                    <a:pt x="0" y="1806767"/>
                  </a:lnTo>
                  <a:close/>
                </a:path>
              </a:pathLst>
            </a:custGeom>
            <a:solidFill>
              <a:srgbClr val="033031">
                <a:alpha val="62745"/>
              </a:srgbClr>
            </a:solidFill>
          </p:spPr>
        </p:sp>
        <p:sp>
          <p:nvSpPr>
            <p:cNvPr name="TextBox 12" id="12"/>
            <p:cNvSpPr txBox="true"/>
            <p:nvPr/>
          </p:nvSpPr>
          <p:spPr>
            <a:xfrm>
              <a:off x="0" y="-38100"/>
              <a:ext cx="339864" cy="1844867"/>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2023125" y="2407405"/>
            <a:ext cx="3557846" cy="6860067"/>
            <a:chOff x="0" y="0"/>
            <a:chExt cx="937046" cy="1806767"/>
          </a:xfrm>
        </p:grpSpPr>
        <p:sp>
          <p:nvSpPr>
            <p:cNvPr name="Freeform 14" id="14"/>
            <p:cNvSpPr/>
            <p:nvPr/>
          </p:nvSpPr>
          <p:spPr>
            <a:xfrm flipH="false" flipV="false" rot="0">
              <a:off x="0" y="0"/>
              <a:ext cx="937046" cy="1806767"/>
            </a:xfrm>
            <a:custGeom>
              <a:avLst/>
              <a:gdLst/>
              <a:ahLst/>
              <a:cxnLst/>
              <a:rect r="r" b="b" t="t" l="l"/>
              <a:pathLst>
                <a:path h="1806767" w="937046">
                  <a:moveTo>
                    <a:pt x="0" y="0"/>
                  </a:moveTo>
                  <a:lnTo>
                    <a:pt x="937046" y="0"/>
                  </a:lnTo>
                  <a:lnTo>
                    <a:pt x="937046" y="1806767"/>
                  </a:lnTo>
                  <a:lnTo>
                    <a:pt x="0" y="1806767"/>
                  </a:lnTo>
                  <a:close/>
                </a:path>
              </a:pathLst>
            </a:custGeom>
            <a:solidFill>
              <a:srgbClr val="0A4C9E">
                <a:alpha val="62745"/>
              </a:srgbClr>
            </a:solidFill>
          </p:spPr>
        </p:sp>
        <p:sp>
          <p:nvSpPr>
            <p:cNvPr name="TextBox 15" id="15"/>
            <p:cNvSpPr txBox="true"/>
            <p:nvPr/>
          </p:nvSpPr>
          <p:spPr>
            <a:xfrm>
              <a:off x="0" y="-38100"/>
              <a:ext cx="937046" cy="1844867"/>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5090044" y="1171476"/>
            <a:ext cx="1336075" cy="612063"/>
            <a:chOff x="0" y="0"/>
            <a:chExt cx="351888" cy="161202"/>
          </a:xfrm>
        </p:grpSpPr>
        <p:sp>
          <p:nvSpPr>
            <p:cNvPr name="Freeform 17" id="17"/>
            <p:cNvSpPr/>
            <p:nvPr/>
          </p:nvSpPr>
          <p:spPr>
            <a:xfrm flipH="false" flipV="false" rot="0">
              <a:off x="0" y="0"/>
              <a:ext cx="351888" cy="161202"/>
            </a:xfrm>
            <a:custGeom>
              <a:avLst/>
              <a:gdLst/>
              <a:ahLst/>
              <a:cxnLst/>
              <a:rect r="r" b="b" t="t" l="l"/>
              <a:pathLst>
                <a:path h="161202" w="351888">
                  <a:moveTo>
                    <a:pt x="80601" y="0"/>
                  </a:moveTo>
                  <a:lnTo>
                    <a:pt x="271287" y="0"/>
                  </a:lnTo>
                  <a:cubicBezTo>
                    <a:pt x="315802" y="0"/>
                    <a:pt x="351888" y="36086"/>
                    <a:pt x="351888" y="80601"/>
                  </a:cubicBezTo>
                  <a:lnTo>
                    <a:pt x="351888" y="80601"/>
                  </a:lnTo>
                  <a:cubicBezTo>
                    <a:pt x="351888" y="101978"/>
                    <a:pt x="343396" y="122479"/>
                    <a:pt x="328281" y="137594"/>
                  </a:cubicBezTo>
                  <a:cubicBezTo>
                    <a:pt x="313165" y="152710"/>
                    <a:pt x="292664" y="161202"/>
                    <a:pt x="271287" y="161202"/>
                  </a:cubicBezTo>
                  <a:lnTo>
                    <a:pt x="80601" y="161202"/>
                  </a:lnTo>
                  <a:cubicBezTo>
                    <a:pt x="59224" y="161202"/>
                    <a:pt x="38723" y="152710"/>
                    <a:pt x="23607" y="137594"/>
                  </a:cubicBezTo>
                  <a:cubicBezTo>
                    <a:pt x="8492" y="122479"/>
                    <a:pt x="0" y="101978"/>
                    <a:pt x="0" y="80601"/>
                  </a:cubicBezTo>
                  <a:lnTo>
                    <a:pt x="0" y="80601"/>
                  </a:lnTo>
                  <a:cubicBezTo>
                    <a:pt x="0" y="59224"/>
                    <a:pt x="8492" y="38723"/>
                    <a:pt x="23607" y="23607"/>
                  </a:cubicBezTo>
                  <a:cubicBezTo>
                    <a:pt x="38723" y="8492"/>
                    <a:pt x="59224" y="0"/>
                    <a:pt x="80601" y="0"/>
                  </a:cubicBezTo>
                  <a:close/>
                </a:path>
              </a:pathLst>
            </a:custGeom>
            <a:solidFill>
              <a:srgbClr val="FFFFFF"/>
            </a:solidFill>
          </p:spPr>
        </p:sp>
        <p:sp>
          <p:nvSpPr>
            <p:cNvPr name="TextBox 18" id="18"/>
            <p:cNvSpPr txBox="true"/>
            <p:nvPr/>
          </p:nvSpPr>
          <p:spPr>
            <a:xfrm>
              <a:off x="0" y="-38100"/>
              <a:ext cx="351888" cy="199302"/>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346025" y="38100"/>
            <a:ext cx="17595950"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DIVISÃO DOS DADOS NA SÉRIE TEMPORAL</a:t>
            </a:r>
          </a:p>
        </p:txBody>
      </p:sp>
      <p:sp>
        <p:nvSpPr>
          <p:cNvPr name="TextBox 20" id="20"/>
          <p:cNvSpPr txBox="true"/>
          <p:nvPr/>
        </p:nvSpPr>
        <p:spPr>
          <a:xfrm rot="0">
            <a:off x="5090044" y="1200012"/>
            <a:ext cx="1336075" cy="497841"/>
          </a:xfrm>
          <a:prstGeom prst="rect">
            <a:avLst/>
          </a:prstGeom>
        </p:spPr>
        <p:txBody>
          <a:bodyPr anchor="t" rtlCol="false" tIns="0" lIns="0" bIns="0" rIns="0">
            <a:spAutoFit/>
          </a:bodyPr>
          <a:lstStyle/>
          <a:p>
            <a:pPr algn="ctr">
              <a:lnSpc>
                <a:spcPts val="4059"/>
              </a:lnSpc>
              <a:spcBef>
                <a:spcPct val="0"/>
              </a:spcBef>
            </a:pPr>
            <a:r>
              <a:rPr lang="en-US" sz="2899">
                <a:solidFill>
                  <a:srgbClr val="0C7A6D"/>
                </a:solidFill>
                <a:latin typeface="Open Sans"/>
                <a:ea typeface="Open Sans"/>
                <a:cs typeface="Open Sans"/>
                <a:sym typeface="Open Sans"/>
              </a:rPr>
              <a:t>Treino</a:t>
            </a:r>
          </a:p>
        </p:txBody>
      </p:sp>
      <p:grpSp>
        <p:nvGrpSpPr>
          <p:cNvPr name="Group 21" id="21"/>
          <p:cNvGrpSpPr/>
          <p:nvPr/>
        </p:nvGrpSpPr>
        <p:grpSpPr>
          <a:xfrm rot="0">
            <a:off x="10039027" y="1199921"/>
            <a:ext cx="1984098" cy="612063"/>
            <a:chOff x="0" y="0"/>
            <a:chExt cx="522561" cy="161202"/>
          </a:xfrm>
        </p:grpSpPr>
        <p:sp>
          <p:nvSpPr>
            <p:cNvPr name="Freeform 22" id="22"/>
            <p:cNvSpPr/>
            <p:nvPr/>
          </p:nvSpPr>
          <p:spPr>
            <a:xfrm flipH="false" flipV="false" rot="0">
              <a:off x="0" y="0"/>
              <a:ext cx="522561" cy="161202"/>
            </a:xfrm>
            <a:custGeom>
              <a:avLst/>
              <a:gdLst/>
              <a:ahLst/>
              <a:cxnLst/>
              <a:rect r="r" b="b" t="t" l="l"/>
              <a:pathLst>
                <a:path h="161202" w="522561">
                  <a:moveTo>
                    <a:pt x="80601" y="0"/>
                  </a:moveTo>
                  <a:lnTo>
                    <a:pt x="441960" y="0"/>
                  </a:lnTo>
                  <a:cubicBezTo>
                    <a:pt x="486474" y="0"/>
                    <a:pt x="522561" y="36086"/>
                    <a:pt x="522561" y="80601"/>
                  </a:cubicBezTo>
                  <a:lnTo>
                    <a:pt x="522561" y="80601"/>
                  </a:lnTo>
                  <a:cubicBezTo>
                    <a:pt x="522561" y="101978"/>
                    <a:pt x="514069" y="122479"/>
                    <a:pt x="498953" y="137594"/>
                  </a:cubicBezTo>
                  <a:cubicBezTo>
                    <a:pt x="483838" y="152710"/>
                    <a:pt x="463336" y="161202"/>
                    <a:pt x="441960" y="161202"/>
                  </a:cubicBezTo>
                  <a:lnTo>
                    <a:pt x="80601" y="161202"/>
                  </a:lnTo>
                  <a:cubicBezTo>
                    <a:pt x="59224" y="161202"/>
                    <a:pt x="38723" y="152710"/>
                    <a:pt x="23607" y="137594"/>
                  </a:cubicBezTo>
                  <a:cubicBezTo>
                    <a:pt x="8492" y="122479"/>
                    <a:pt x="0" y="101978"/>
                    <a:pt x="0" y="80601"/>
                  </a:cubicBezTo>
                  <a:lnTo>
                    <a:pt x="0" y="80601"/>
                  </a:lnTo>
                  <a:cubicBezTo>
                    <a:pt x="0" y="59224"/>
                    <a:pt x="8492" y="38723"/>
                    <a:pt x="23607" y="23607"/>
                  </a:cubicBezTo>
                  <a:cubicBezTo>
                    <a:pt x="38723" y="8492"/>
                    <a:pt x="59224" y="0"/>
                    <a:pt x="80601" y="0"/>
                  </a:cubicBezTo>
                  <a:close/>
                </a:path>
              </a:pathLst>
            </a:custGeom>
            <a:solidFill>
              <a:srgbClr val="FFFFFF"/>
            </a:solidFill>
          </p:spPr>
        </p:sp>
        <p:sp>
          <p:nvSpPr>
            <p:cNvPr name="TextBox 23" id="23"/>
            <p:cNvSpPr txBox="true"/>
            <p:nvPr/>
          </p:nvSpPr>
          <p:spPr>
            <a:xfrm>
              <a:off x="0" y="-38100"/>
              <a:ext cx="522561" cy="199302"/>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0165341" y="1228458"/>
            <a:ext cx="1838256" cy="497841"/>
          </a:xfrm>
          <a:prstGeom prst="rect">
            <a:avLst/>
          </a:prstGeom>
        </p:spPr>
        <p:txBody>
          <a:bodyPr anchor="t" rtlCol="false" tIns="0" lIns="0" bIns="0" rIns="0">
            <a:spAutoFit/>
          </a:bodyPr>
          <a:lstStyle/>
          <a:p>
            <a:pPr algn="ctr">
              <a:lnSpc>
                <a:spcPts val="4059"/>
              </a:lnSpc>
              <a:spcBef>
                <a:spcPct val="0"/>
              </a:spcBef>
            </a:pPr>
            <a:r>
              <a:rPr lang="en-US" sz="2899">
                <a:solidFill>
                  <a:srgbClr val="3A5677"/>
                </a:solidFill>
                <a:latin typeface="Open Sans"/>
                <a:ea typeface="Open Sans"/>
                <a:cs typeface="Open Sans"/>
                <a:sym typeface="Open Sans"/>
              </a:rPr>
              <a:t>Validação</a:t>
            </a:r>
          </a:p>
        </p:txBody>
      </p:sp>
      <p:grpSp>
        <p:nvGrpSpPr>
          <p:cNvPr name="Group 25" id="25"/>
          <p:cNvGrpSpPr/>
          <p:nvPr/>
        </p:nvGrpSpPr>
        <p:grpSpPr>
          <a:xfrm rot="0">
            <a:off x="13126402" y="1199921"/>
            <a:ext cx="1336075" cy="612063"/>
            <a:chOff x="0" y="0"/>
            <a:chExt cx="351888" cy="161202"/>
          </a:xfrm>
        </p:grpSpPr>
        <p:sp>
          <p:nvSpPr>
            <p:cNvPr name="Freeform 26" id="26"/>
            <p:cNvSpPr/>
            <p:nvPr/>
          </p:nvSpPr>
          <p:spPr>
            <a:xfrm flipH="false" flipV="false" rot="0">
              <a:off x="0" y="0"/>
              <a:ext cx="351888" cy="161202"/>
            </a:xfrm>
            <a:custGeom>
              <a:avLst/>
              <a:gdLst/>
              <a:ahLst/>
              <a:cxnLst/>
              <a:rect r="r" b="b" t="t" l="l"/>
              <a:pathLst>
                <a:path h="161202" w="351888">
                  <a:moveTo>
                    <a:pt x="80601" y="0"/>
                  </a:moveTo>
                  <a:lnTo>
                    <a:pt x="271287" y="0"/>
                  </a:lnTo>
                  <a:cubicBezTo>
                    <a:pt x="315802" y="0"/>
                    <a:pt x="351888" y="36086"/>
                    <a:pt x="351888" y="80601"/>
                  </a:cubicBezTo>
                  <a:lnTo>
                    <a:pt x="351888" y="80601"/>
                  </a:lnTo>
                  <a:cubicBezTo>
                    <a:pt x="351888" y="101978"/>
                    <a:pt x="343396" y="122479"/>
                    <a:pt x="328281" y="137594"/>
                  </a:cubicBezTo>
                  <a:cubicBezTo>
                    <a:pt x="313165" y="152710"/>
                    <a:pt x="292664" y="161202"/>
                    <a:pt x="271287" y="161202"/>
                  </a:cubicBezTo>
                  <a:lnTo>
                    <a:pt x="80601" y="161202"/>
                  </a:lnTo>
                  <a:cubicBezTo>
                    <a:pt x="59224" y="161202"/>
                    <a:pt x="38723" y="152710"/>
                    <a:pt x="23607" y="137594"/>
                  </a:cubicBezTo>
                  <a:cubicBezTo>
                    <a:pt x="8492" y="122479"/>
                    <a:pt x="0" y="101978"/>
                    <a:pt x="0" y="80601"/>
                  </a:cubicBezTo>
                  <a:lnTo>
                    <a:pt x="0" y="80601"/>
                  </a:lnTo>
                  <a:cubicBezTo>
                    <a:pt x="0" y="59224"/>
                    <a:pt x="8492" y="38723"/>
                    <a:pt x="23607" y="23607"/>
                  </a:cubicBezTo>
                  <a:cubicBezTo>
                    <a:pt x="38723" y="8492"/>
                    <a:pt x="59224" y="0"/>
                    <a:pt x="80601" y="0"/>
                  </a:cubicBezTo>
                  <a:close/>
                </a:path>
              </a:pathLst>
            </a:custGeom>
            <a:solidFill>
              <a:srgbClr val="FFFFFF"/>
            </a:solidFill>
          </p:spPr>
        </p:sp>
        <p:sp>
          <p:nvSpPr>
            <p:cNvPr name="TextBox 27" id="27"/>
            <p:cNvSpPr txBox="true"/>
            <p:nvPr/>
          </p:nvSpPr>
          <p:spPr>
            <a:xfrm>
              <a:off x="0" y="-38100"/>
              <a:ext cx="351888" cy="199302"/>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13126402" y="1228458"/>
            <a:ext cx="1336075" cy="497841"/>
          </a:xfrm>
          <a:prstGeom prst="rect">
            <a:avLst/>
          </a:prstGeom>
        </p:spPr>
        <p:txBody>
          <a:bodyPr anchor="t" rtlCol="false" tIns="0" lIns="0" bIns="0" rIns="0">
            <a:spAutoFit/>
          </a:bodyPr>
          <a:lstStyle/>
          <a:p>
            <a:pPr algn="ctr">
              <a:lnSpc>
                <a:spcPts val="4059"/>
              </a:lnSpc>
              <a:spcBef>
                <a:spcPct val="0"/>
              </a:spcBef>
            </a:pPr>
            <a:r>
              <a:rPr lang="en-US" sz="2899">
                <a:solidFill>
                  <a:srgbClr val="0A4C9E"/>
                </a:solidFill>
                <a:latin typeface="Open Sans"/>
                <a:ea typeface="Open Sans"/>
                <a:cs typeface="Open Sans"/>
                <a:sym typeface="Open Sans"/>
              </a:rPr>
              <a:t>Teste</a:t>
            </a:r>
          </a:p>
        </p:txBody>
      </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grpSp>
        <p:nvGrpSpPr>
          <p:cNvPr name="Group 4" id="4"/>
          <p:cNvGrpSpPr>
            <a:grpSpLocks noChangeAspect="true"/>
          </p:cNvGrpSpPr>
          <p:nvPr/>
        </p:nvGrpSpPr>
        <p:grpSpPr>
          <a:xfrm rot="0">
            <a:off x="850786" y="1843827"/>
            <a:ext cx="6730665" cy="6730665"/>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0" r="223" b="0"/>
              </a:stretch>
            </a:blipFill>
          </p:spPr>
        </p:sp>
      </p:grpSp>
      <p:sp>
        <p:nvSpPr>
          <p:cNvPr name="TextBox 8" id="8"/>
          <p:cNvSpPr txBox="true"/>
          <p:nvPr/>
        </p:nvSpPr>
        <p:spPr>
          <a:xfrm rot="0">
            <a:off x="6271674" y="525590"/>
            <a:ext cx="10337150"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AVALIAÇÃO UTILIZADA</a:t>
            </a:r>
          </a:p>
        </p:txBody>
      </p:sp>
      <p:sp>
        <p:nvSpPr>
          <p:cNvPr name="TextBox 9" id="9"/>
          <p:cNvSpPr txBox="true"/>
          <p:nvPr/>
        </p:nvSpPr>
        <p:spPr>
          <a:xfrm rot="0">
            <a:off x="8296919" y="1891452"/>
            <a:ext cx="8962381" cy="7953375"/>
          </a:xfrm>
          <a:prstGeom prst="rect">
            <a:avLst/>
          </a:prstGeom>
        </p:spPr>
        <p:txBody>
          <a:bodyPr anchor="t" rtlCol="false" tIns="0" lIns="0" bIns="0" rIns="0">
            <a:spAutoFit/>
          </a:bodyPr>
          <a:lstStyle/>
          <a:p>
            <a:pPr algn="just" marL="647702" indent="-323851" lvl="1">
              <a:lnSpc>
                <a:spcPts val="3000"/>
              </a:lnSpc>
              <a:buFont typeface="Arial"/>
              <a:buChar char="•"/>
            </a:pPr>
            <a:r>
              <a:rPr lang="en-US" b="true" sz="3000">
                <a:solidFill>
                  <a:srgbClr val="FFFFFF"/>
                </a:solidFill>
                <a:latin typeface="HK Grotesk Bold"/>
                <a:ea typeface="HK Grotesk Bold"/>
                <a:cs typeface="HK Grotesk Bold"/>
                <a:sym typeface="HK Grotesk Bold"/>
              </a:rPr>
              <a:t>Erro Médio Quadrático (MSE)</a:t>
            </a:r>
            <a:r>
              <a:rPr lang="en-US" sz="3000">
                <a:solidFill>
                  <a:srgbClr val="FFFFFF"/>
                </a:solidFill>
                <a:latin typeface="HK Grotesk"/>
                <a:ea typeface="HK Grotesk"/>
                <a:cs typeface="HK Grotesk"/>
                <a:sym typeface="HK Grotesk"/>
              </a:rPr>
              <a:t>:Mede a média dos erros elevados ao quadrado, penalizando mais erros maiores</a:t>
            </a:r>
          </a:p>
          <a:p>
            <a:pPr algn="just">
              <a:lnSpc>
                <a:spcPts val="4200"/>
              </a:lnSpc>
            </a:pPr>
          </a:p>
          <a:p>
            <a:pPr algn="just" marL="647702" indent="-323851" lvl="1">
              <a:lnSpc>
                <a:spcPts val="3000"/>
              </a:lnSpc>
              <a:buFont typeface="Arial"/>
              <a:buChar char="•"/>
            </a:pPr>
            <a:r>
              <a:rPr lang="en-US" b="true" sz="3000">
                <a:solidFill>
                  <a:srgbClr val="FFFFFF"/>
                </a:solidFill>
                <a:latin typeface="HK Grotesk Bold"/>
                <a:ea typeface="HK Grotesk Bold"/>
                <a:cs typeface="HK Grotesk Bold"/>
                <a:sym typeface="HK Grotesk Bold"/>
              </a:rPr>
              <a:t>Erro Médio Absoluto (MAE)</a:t>
            </a:r>
            <a:r>
              <a:rPr lang="en-US" sz="3000">
                <a:solidFill>
                  <a:srgbClr val="FFFFFF"/>
                </a:solidFill>
                <a:latin typeface="HK Grotesk"/>
                <a:ea typeface="HK Grotesk"/>
                <a:cs typeface="HK Grotesk"/>
                <a:sym typeface="HK Grotesk"/>
              </a:rPr>
              <a:t>:Mede a média dos valores absolutos dos erros, sendo menos sensível a outliers</a:t>
            </a:r>
          </a:p>
          <a:p>
            <a:pPr algn="just">
              <a:lnSpc>
                <a:spcPts val="4200"/>
              </a:lnSpc>
            </a:pPr>
          </a:p>
          <a:p>
            <a:pPr algn="just" marL="647702" indent="-323851" lvl="1">
              <a:lnSpc>
                <a:spcPts val="3000"/>
              </a:lnSpc>
              <a:buFont typeface="Arial"/>
              <a:buChar char="•"/>
            </a:pPr>
            <a:r>
              <a:rPr lang="en-US" b="true" sz="3000">
                <a:solidFill>
                  <a:srgbClr val="FFFFFF"/>
                </a:solidFill>
                <a:latin typeface="HK Grotesk Bold"/>
                <a:ea typeface="HK Grotesk Bold"/>
                <a:cs typeface="HK Grotesk Bold"/>
                <a:sym typeface="HK Grotesk Bold"/>
              </a:rPr>
              <a:t>Raiz do Erro Quadrático Médio (RMSE)</a:t>
            </a:r>
            <a:r>
              <a:rPr lang="en-US" sz="3000">
                <a:solidFill>
                  <a:srgbClr val="FFFFFF"/>
                </a:solidFill>
                <a:latin typeface="HK Grotesk"/>
                <a:ea typeface="HK Grotesk"/>
                <a:cs typeface="HK Grotesk"/>
                <a:sym typeface="HK Grotesk"/>
              </a:rPr>
              <a:t>: Raiz quadrada do MSE, interpretável na mesma unidade da variável alvo </a:t>
            </a:r>
          </a:p>
          <a:p>
            <a:pPr algn="just">
              <a:lnSpc>
                <a:spcPts val="4200"/>
              </a:lnSpc>
            </a:pPr>
          </a:p>
          <a:p>
            <a:pPr algn="just" marL="647702" indent="-323851" lvl="1">
              <a:lnSpc>
                <a:spcPts val="3000"/>
              </a:lnSpc>
              <a:buFont typeface="Arial"/>
              <a:buChar char="•"/>
            </a:pPr>
            <a:r>
              <a:rPr lang="en-US" b="true" sz="3000">
                <a:solidFill>
                  <a:srgbClr val="FFFFFF"/>
                </a:solidFill>
                <a:latin typeface="HK Grotesk Bold"/>
                <a:ea typeface="HK Grotesk Bold"/>
                <a:cs typeface="HK Grotesk Bold"/>
                <a:sym typeface="HK Grotesk Bold"/>
              </a:rPr>
              <a:t>Coeficiente de Determinação (R²)</a:t>
            </a:r>
            <a:r>
              <a:rPr lang="en-US" sz="3000">
                <a:solidFill>
                  <a:srgbClr val="FFFFFF"/>
                </a:solidFill>
                <a:latin typeface="HK Grotesk"/>
                <a:ea typeface="HK Grotesk"/>
                <a:cs typeface="HK Grotesk"/>
                <a:sym typeface="HK Grotesk"/>
              </a:rPr>
              <a:t>: Mede o quão bem o modelo explica a variabilidade dos dados, variando de 0 a 1</a:t>
            </a:r>
          </a:p>
          <a:p>
            <a:pPr algn="just">
              <a:lnSpc>
                <a:spcPts val="4200"/>
              </a:lnSpc>
            </a:pPr>
          </a:p>
          <a:p>
            <a:pPr algn="just" marL="647702" indent="-323851" lvl="1">
              <a:lnSpc>
                <a:spcPts val="3000"/>
              </a:lnSpc>
              <a:buFont typeface="Arial"/>
              <a:buChar char="•"/>
            </a:pPr>
            <a:r>
              <a:rPr lang="en-US" sz="3000">
                <a:solidFill>
                  <a:srgbClr val="FFFFFF"/>
                </a:solidFill>
                <a:latin typeface="HK Grotesk"/>
                <a:ea typeface="HK Grotesk"/>
                <a:cs typeface="HK Grotesk"/>
                <a:sym typeface="HK Grotesk"/>
              </a:rPr>
              <a:t>Comparação entre treino e teste para verificar overfitting ou underfitting</a:t>
            </a:r>
          </a:p>
          <a:p>
            <a:pPr algn="just">
              <a:lnSpc>
                <a:spcPts val="4200"/>
              </a:lnSpc>
            </a:pPr>
          </a:p>
        </p:txBody>
      </p:sp>
      <p:grpSp>
        <p:nvGrpSpPr>
          <p:cNvPr name="Group 10" id="10"/>
          <p:cNvGrpSpPr/>
          <p:nvPr/>
        </p:nvGrpSpPr>
        <p:grpSpPr>
          <a:xfrm rot="0">
            <a:off x="17259300" y="9466371"/>
            <a:ext cx="884651" cy="708591"/>
            <a:chOff x="0" y="0"/>
            <a:chExt cx="232994" cy="186625"/>
          </a:xfrm>
        </p:grpSpPr>
        <p:sp>
          <p:nvSpPr>
            <p:cNvPr name="Freeform 11" id="11"/>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12" id="12"/>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26</a:t>
              </a:r>
            </a:p>
          </p:txBody>
        </p:sp>
      </p:grpSp>
    </p:spTree>
  </p:cSld>
  <p:clrMapOvr>
    <a:masterClrMapping/>
  </p:clrMapOvr>
  <p:transition spd="slow">
    <p:push dir="l"/>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p:nvPr/>
        </p:nvGrpSpPr>
        <p:grpSpPr>
          <a:xfrm rot="0">
            <a:off x="17259300" y="9466371"/>
            <a:ext cx="884651" cy="708591"/>
            <a:chOff x="0" y="0"/>
            <a:chExt cx="232994" cy="186625"/>
          </a:xfrm>
        </p:grpSpPr>
        <p:sp>
          <p:nvSpPr>
            <p:cNvPr name="Freeform 5" id="5"/>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6" id="6"/>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27</a:t>
              </a:r>
            </a:p>
          </p:txBody>
        </p:sp>
      </p:grpSp>
      <p:sp>
        <p:nvSpPr>
          <p:cNvPr name="Freeform 7" id="7"/>
          <p:cNvSpPr/>
          <p:nvPr/>
        </p:nvSpPr>
        <p:spPr>
          <a:xfrm flipH="false" flipV="false" rot="0">
            <a:off x="2131592" y="1413206"/>
            <a:ext cx="13811353" cy="8873794"/>
          </a:xfrm>
          <a:custGeom>
            <a:avLst/>
            <a:gdLst/>
            <a:ahLst/>
            <a:cxnLst/>
            <a:rect r="r" b="b" t="t" l="l"/>
            <a:pathLst>
              <a:path h="8873794" w="13811353">
                <a:moveTo>
                  <a:pt x="0" y="0"/>
                </a:moveTo>
                <a:lnTo>
                  <a:pt x="13811353" y="0"/>
                </a:lnTo>
                <a:lnTo>
                  <a:pt x="13811353" y="8873794"/>
                </a:lnTo>
                <a:lnTo>
                  <a:pt x="0" y="8873794"/>
                </a:lnTo>
                <a:lnTo>
                  <a:pt x="0" y="0"/>
                </a:lnTo>
                <a:close/>
              </a:path>
            </a:pathLst>
          </a:custGeom>
          <a:blipFill>
            <a:blip r:embed="rId4"/>
            <a:stretch>
              <a:fillRect l="0" t="0" r="0" b="0"/>
            </a:stretch>
          </a:blipFill>
        </p:spPr>
      </p:sp>
      <p:sp>
        <p:nvSpPr>
          <p:cNvPr name="TextBox 8" id="8"/>
          <p:cNvSpPr txBox="true"/>
          <p:nvPr/>
        </p:nvSpPr>
        <p:spPr>
          <a:xfrm rot="0">
            <a:off x="2025069" y="525590"/>
            <a:ext cx="14237862"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FLUXOGRAMA DA METODOLOGIA</a:t>
            </a:r>
          </a:p>
        </p:txBody>
      </p:sp>
    </p:spTree>
  </p:cSld>
  <p:clrMapOvr>
    <a:masterClrMapping/>
  </p:clrMapOvr>
  <p:transition spd="slow">
    <p:push dir="l"/>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422732" y="6962066"/>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560029" y="2144849"/>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27425" y="4267325"/>
            <a:ext cx="19155896" cy="2310002"/>
            <a:chOff x="0" y="0"/>
            <a:chExt cx="5045174" cy="608396"/>
          </a:xfrm>
        </p:grpSpPr>
        <p:sp>
          <p:nvSpPr>
            <p:cNvPr name="Freeform 6" id="6"/>
            <p:cNvSpPr/>
            <p:nvPr/>
          </p:nvSpPr>
          <p:spPr>
            <a:xfrm flipH="false" flipV="false" rot="0">
              <a:off x="0" y="0"/>
              <a:ext cx="5045174" cy="608396"/>
            </a:xfrm>
            <a:custGeom>
              <a:avLst/>
              <a:gdLst/>
              <a:ahLst/>
              <a:cxnLst/>
              <a:rect r="r" b="b" t="t" l="l"/>
              <a:pathLst>
                <a:path h="608396" w="5045174">
                  <a:moveTo>
                    <a:pt x="0" y="0"/>
                  </a:moveTo>
                  <a:lnTo>
                    <a:pt x="5045174" y="0"/>
                  </a:lnTo>
                  <a:lnTo>
                    <a:pt x="5045174" y="608396"/>
                  </a:lnTo>
                  <a:lnTo>
                    <a:pt x="0" y="608396"/>
                  </a:lnTo>
                  <a:close/>
                </a:path>
              </a:pathLst>
            </a:custGeom>
            <a:gradFill rotWithShape="true">
              <a:gsLst>
                <a:gs pos="0">
                  <a:srgbClr val="033031">
                    <a:alpha val="100000"/>
                  </a:srgbClr>
                </a:gs>
                <a:gs pos="100000">
                  <a:srgbClr val="0A4C9E">
                    <a:alpha val="100000"/>
                  </a:srgbClr>
                </a:gs>
              </a:gsLst>
              <a:lin ang="0"/>
            </a:gradFill>
          </p:spPr>
        </p:sp>
        <p:sp>
          <p:nvSpPr>
            <p:cNvPr name="TextBox 7" id="7"/>
            <p:cNvSpPr txBox="true"/>
            <p:nvPr/>
          </p:nvSpPr>
          <p:spPr>
            <a:xfrm>
              <a:off x="0" y="-38100"/>
              <a:ext cx="5045174" cy="646496"/>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503680" y="4820701"/>
            <a:ext cx="19295361" cy="1317549"/>
          </a:xfrm>
          <a:prstGeom prst="rect">
            <a:avLst/>
          </a:prstGeom>
        </p:spPr>
        <p:txBody>
          <a:bodyPr anchor="t" rtlCol="false" tIns="0" lIns="0" bIns="0" rIns="0">
            <a:spAutoFit/>
          </a:bodyPr>
          <a:lstStyle/>
          <a:p>
            <a:pPr algn="ctr">
              <a:lnSpc>
                <a:spcPts val="10077"/>
              </a:lnSpc>
            </a:pPr>
            <a:r>
              <a:rPr lang="en-US" sz="9418">
                <a:solidFill>
                  <a:srgbClr val="FFFFFF"/>
                </a:solidFill>
                <a:latin typeface="HK Modular"/>
                <a:ea typeface="HK Modular"/>
                <a:cs typeface="HK Modular"/>
                <a:sym typeface="HK Modular"/>
              </a:rPr>
              <a:t>EXPERIMENTAÇÃO</a:t>
            </a:r>
          </a:p>
        </p:txBody>
      </p:sp>
      <p:grpSp>
        <p:nvGrpSpPr>
          <p:cNvPr name="Group 9" id="9"/>
          <p:cNvGrpSpPr/>
          <p:nvPr/>
        </p:nvGrpSpPr>
        <p:grpSpPr>
          <a:xfrm rot="0">
            <a:off x="17259300" y="9466371"/>
            <a:ext cx="884651" cy="708591"/>
            <a:chOff x="0" y="0"/>
            <a:chExt cx="232994" cy="186625"/>
          </a:xfrm>
        </p:grpSpPr>
        <p:sp>
          <p:nvSpPr>
            <p:cNvPr name="Freeform 10" id="10"/>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11" id="11"/>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28</a:t>
              </a:r>
            </a:p>
          </p:txBody>
        </p:sp>
      </p:grpSp>
      <p:sp>
        <p:nvSpPr>
          <p:cNvPr name="Freeform 12" id="12"/>
          <p:cNvSpPr/>
          <p:nvPr/>
        </p:nvSpPr>
        <p:spPr>
          <a:xfrm flipH="false" flipV="false" rot="0">
            <a:off x="-1270332" y="7114466"/>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117932" y="7266866"/>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5712429" y="2297249"/>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5864829" y="2449649"/>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slow">
    <p:push dir="l"/>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p:nvPr/>
        </p:nvGrpSpPr>
        <p:grpSpPr>
          <a:xfrm rot="0">
            <a:off x="17259300" y="9466371"/>
            <a:ext cx="884651" cy="708591"/>
            <a:chOff x="0" y="0"/>
            <a:chExt cx="232994" cy="186625"/>
          </a:xfrm>
        </p:grpSpPr>
        <p:sp>
          <p:nvSpPr>
            <p:cNvPr name="Freeform 5" id="5"/>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6" id="6"/>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29</a:t>
              </a:r>
            </a:p>
          </p:txBody>
        </p:sp>
      </p:grpSp>
      <p:sp>
        <p:nvSpPr>
          <p:cNvPr name="Freeform 7" id="7"/>
          <p:cNvSpPr/>
          <p:nvPr/>
        </p:nvSpPr>
        <p:spPr>
          <a:xfrm flipH="false" flipV="false" rot="0">
            <a:off x="10589994" y="2051303"/>
            <a:ext cx="6669306" cy="6560172"/>
          </a:xfrm>
          <a:custGeom>
            <a:avLst/>
            <a:gdLst/>
            <a:ahLst/>
            <a:cxnLst/>
            <a:rect r="r" b="b" t="t" l="l"/>
            <a:pathLst>
              <a:path h="6560172" w="6669306">
                <a:moveTo>
                  <a:pt x="0" y="0"/>
                </a:moveTo>
                <a:lnTo>
                  <a:pt x="6669306" y="0"/>
                </a:lnTo>
                <a:lnTo>
                  <a:pt x="6669306" y="6560172"/>
                </a:lnTo>
                <a:lnTo>
                  <a:pt x="0" y="65601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0" y="2240425"/>
            <a:ext cx="8173270" cy="4612640"/>
          </a:xfrm>
          <a:prstGeom prst="rect">
            <a:avLst/>
          </a:prstGeom>
        </p:spPr>
        <p:txBody>
          <a:bodyPr anchor="t" rtlCol="false" tIns="0" lIns="0" bIns="0" rIns="0">
            <a:spAutoFit/>
          </a:bodyPr>
          <a:lstStyle/>
          <a:p>
            <a:pPr algn="just" marL="626109" indent="-313054" lvl="1">
              <a:lnSpc>
                <a:spcPts val="4059"/>
              </a:lnSpc>
              <a:buFont typeface="Arial"/>
              <a:buChar char="•"/>
            </a:pPr>
            <a:r>
              <a:rPr lang="en-US" sz="2899">
                <a:solidFill>
                  <a:srgbClr val="FFFFFF"/>
                </a:solidFill>
                <a:latin typeface="HK Grotesk"/>
                <a:ea typeface="HK Grotesk"/>
                <a:cs typeface="HK Grotesk"/>
                <a:sym typeface="HK Grotesk"/>
              </a:rPr>
              <a:t>Tamanho da Janela Deslizante</a:t>
            </a:r>
          </a:p>
          <a:p>
            <a:pPr algn="just" marL="1252218" indent="-417406" lvl="2">
              <a:lnSpc>
                <a:spcPts val="4059"/>
              </a:lnSpc>
              <a:buFont typeface="Arial"/>
              <a:buChar char="⚬"/>
            </a:pPr>
            <a:r>
              <a:rPr lang="en-US" sz="2899">
                <a:solidFill>
                  <a:srgbClr val="FFFFFF"/>
                </a:solidFill>
                <a:latin typeface="HK Grotesk"/>
                <a:ea typeface="HK Grotesk"/>
                <a:cs typeface="HK Grotesk"/>
                <a:sym typeface="HK Grotesk"/>
              </a:rPr>
              <a:t>3 dias para a captura tendências recentes</a:t>
            </a:r>
          </a:p>
          <a:p>
            <a:pPr algn="just">
              <a:lnSpc>
                <a:spcPts val="4059"/>
              </a:lnSpc>
            </a:pPr>
          </a:p>
          <a:p>
            <a:pPr algn="just" marL="626109" indent="-313054" lvl="1">
              <a:lnSpc>
                <a:spcPts val="4059"/>
              </a:lnSpc>
              <a:buFont typeface="Arial"/>
              <a:buChar char="•"/>
            </a:pPr>
            <a:r>
              <a:rPr lang="en-US" sz="2899">
                <a:solidFill>
                  <a:srgbClr val="FFFFFF"/>
                </a:solidFill>
                <a:latin typeface="HK Grotesk"/>
                <a:ea typeface="HK Grotesk"/>
                <a:cs typeface="HK Grotesk"/>
                <a:sym typeface="HK Grotesk"/>
              </a:rPr>
              <a:t>A Equação Normal foi utilizada para calcular diretamente os coeficientes do modelo sem necessidade de treinamento iterativo</a:t>
            </a:r>
          </a:p>
          <a:p>
            <a:pPr algn="just">
              <a:lnSpc>
                <a:spcPts val="4059"/>
              </a:lnSpc>
            </a:pPr>
          </a:p>
          <a:p>
            <a:pPr algn="just" marL="626109" indent="-313054" lvl="1">
              <a:lnSpc>
                <a:spcPts val="4059"/>
              </a:lnSpc>
              <a:buFont typeface="Arial"/>
              <a:buChar char="•"/>
            </a:pPr>
            <a:r>
              <a:rPr lang="en-US" sz="2899">
                <a:solidFill>
                  <a:srgbClr val="FFFFFF"/>
                </a:solidFill>
                <a:latin typeface="HK Grotesk"/>
                <a:ea typeface="HK Grotesk"/>
                <a:cs typeface="HK Grotesk"/>
                <a:sym typeface="HK Grotesk"/>
              </a:rPr>
              <a:t>O modelo foi ajustado para cada ativo individualmente</a:t>
            </a:r>
          </a:p>
        </p:txBody>
      </p:sp>
      <p:sp>
        <p:nvSpPr>
          <p:cNvPr name="TextBox 9" id="9"/>
          <p:cNvSpPr txBox="true"/>
          <p:nvPr/>
        </p:nvSpPr>
        <p:spPr>
          <a:xfrm rot="0">
            <a:off x="5122414" y="305920"/>
            <a:ext cx="8043173"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EXPERIMENTAÇÃO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1717985"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p:nvPr/>
        </p:nvGrpSpPr>
        <p:grpSpPr>
          <a:xfrm rot="0">
            <a:off x="3020450" y="1343671"/>
            <a:ext cx="11881878" cy="771525"/>
            <a:chOff x="0" y="0"/>
            <a:chExt cx="3129384" cy="203200"/>
          </a:xfrm>
        </p:grpSpPr>
        <p:sp>
          <p:nvSpPr>
            <p:cNvPr name="Freeform 5" id="5"/>
            <p:cNvSpPr/>
            <p:nvPr/>
          </p:nvSpPr>
          <p:spPr>
            <a:xfrm flipH="false" flipV="false" rot="0">
              <a:off x="0" y="0"/>
              <a:ext cx="3129384" cy="203200"/>
            </a:xfrm>
            <a:custGeom>
              <a:avLst/>
              <a:gdLst/>
              <a:ahLst/>
              <a:cxnLst/>
              <a:rect r="r" b="b" t="t" l="l"/>
              <a:pathLst>
                <a:path h="203200" w="3129384">
                  <a:moveTo>
                    <a:pt x="2926184" y="0"/>
                  </a:moveTo>
                  <a:cubicBezTo>
                    <a:pt x="3038408" y="0"/>
                    <a:pt x="3129384" y="45488"/>
                    <a:pt x="3129384" y="101600"/>
                  </a:cubicBezTo>
                  <a:cubicBezTo>
                    <a:pt x="3129384" y="157712"/>
                    <a:pt x="3038408" y="203200"/>
                    <a:pt x="2926184" y="203200"/>
                  </a:cubicBezTo>
                  <a:lnTo>
                    <a:pt x="203200" y="203200"/>
                  </a:lnTo>
                  <a:cubicBezTo>
                    <a:pt x="90976" y="203200"/>
                    <a:pt x="0" y="157712"/>
                    <a:pt x="0" y="101600"/>
                  </a:cubicBezTo>
                  <a:cubicBezTo>
                    <a:pt x="0" y="45488"/>
                    <a:pt x="90976" y="0"/>
                    <a:pt x="203200" y="0"/>
                  </a:cubicBezTo>
                  <a:close/>
                </a:path>
              </a:pathLst>
            </a:custGeom>
            <a:solidFill>
              <a:srgbClr val="033031"/>
            </a:solidFill>
          </p:spPr>
        </p:sp>
        <p:sp>
          <p:nvSpPr>
            <p:cNvPr name="TextBox 6" id="6"/>
            <p:cNvSpPr txBox="true"/>
            <p:nvPr/>
          </p:nvSpPr>
          <p:spPr>
            <a:xfrm>
              <a:off x="0" y="-38100"/>
              <a:ext cx="3129384" cy="24130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7069707" y="144623"/>
            <a:ext cx="4148587"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SUMÁRIO</a:t>
            </a:r>
          </a:p>
        </p:txBody>
      </p:sp>
      <p:grpSp>
        <p:nvGrpSpPr>
          <p:cNvPr name="Group 8" id="8"/>
          <p:cNvGrpSpPr/>
          <p:nvPr/>
        </p:nvGrpSpPr>
        <p:grpSpPr>
          <a:xfrm rot="0">
            <a:off x="3020450" y="2409127"/>
            <a:ext cx="11881878" cy="771525"/>
            <a:chOff x="0" y="0"/>
            <a:chExt cx="3129384" cy="203200"/>
          </a:xfrm>
        </p:grpSpPr>
        <p:sp>
          <p:nvSpPr>
            <p:cNvPr name="Freeform 9" id="9"/>
            <p:cNvSpPr/>
            <p:nvPr/>
          </p:nvSpPr>
          <p:spPr>
            <a:xfrm flipH="false" flipV="false" rot="0">
              <a:off x="0" y="0"/>
              <a:ext cx="3129384" cy="203200"/>
            </a:xfrm>
            <a:custGeom>
              <a:avLst/>
              <a:gdLst/>
              <a:ahLst/>
              <a:cxnLst/>
              <a:rect r="r" b="b" t="t" l="l"/>
              <a:pathLst>
                <a:path h="203200" w="3129384">
                  <a:moveTo>
                    <a:pt x="2926184" y="0"/>
                  </a:moveTo>
                  <a:cubicBezTo>
                    <a:pt x="3038408" y="0"/>
                    <a:pt x="3129384" y="45488"/>
                    <a:pt x="3129384" y="101600"/>
                  </a:cubicBezTo>
                  <a:cubicBezTo>
                    <a:pt x="3129384" y="157712"/>
                    <a:pt x="3038408" y="203200"/>
                    <a:pt x="2926184" y="203200"/>
                  </a:cubicBezTo>
                  <a:lnTo>
                    <a:pt x="203200" y="203200"/>
                  </a:lnTo>
                  <a:cubicBezTo>
                    <a:pt x="90976" y="203200"/>
                    <a:pt x="0" y="157712"/>
                    <a:pt x="0" y="101600"/>
                  </a:cubicBezTo>
                  <a:cubicBezTo>
                    <a:pt x="0" y="45488"/>
                    <a:pt x="90976" y="0"/>
                    <a:pt x="203200" y="0"/>
                  </a:cubicBezTo>
                  <a:close/>
                </a:path>
              </a:pathLst>
            </a:custGeom>
            <a:solidFill>
              <a:srgbClr val="033031"/>
            </a:solidFill>
          </p:spPr>
        </p:sp>
        <p:sp>
          <p:nvSpPr>
            <p:cNvPr name="TextBox 10" id="10"/>
            <p:cNvSpPr txBox="true"/>
            <p:nvPr/>
          </p:nvSpPr>
          <p:spPr>
            <a:xfrm>
              <a:off x="0" y="-38100"/>
              <a:ext cx="3129384" cy="2413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020450" y="3475927"/>
            <a:ext cx="11881878" cy="771525"/>
            <a:chOff x="0" y="0"/>
            <a:chExt cx="3129384" cy="203200"/>
          </a:xfrm>
        </p:grpSpPr>
        <p:sp>
          <p:nvSpPr>
            <p:cNvPr name="Freeform 12" id="12"/>
            <p:cNvSpPr/>
            <p:nvPr/>
          </p:nvSpPr>
          <p:spPr>
            <a:xfrm flipH="false" flipV="false" rot="0">
              <a:off x="0" y="0"/>
              <a:ext cx="3129384" cy="203200"/>
            </a:xfrm>
            <a:custGeom>
              <a:avLst/>
              <a:gdLst/>
              <a:ahLst/>
              <a:cxnLst/>
              <a:rect r="r" b="b" t="t" l="l"/>
              <a:pathLst>
                <a:path h="203200" w="3129384">
                  <a:moveTo>
                    <a:pt x="2926184" y="0"/>
                  </a:moveTo>
                  <a:cubicBezTo>
                    <a:pt x="3038408" y="0"/>
                    <a:pt x="3129384" y="45488"/>
                    <a:pt x="3129384" y="101600"/>
                  </a:cubicBezTo>
                  <a:cubicBezTo>
                    <a:pt x="3129384" y="157712"/>
                    <a:pt x="3038408" y="203200"/>
                    <a:pt x="2926184" y="203200"/>
                  </a:cubicBezTo>
                  <a:lnTo>
                    <a:pt x="203200" y="203200"/>
                  </a:lnTo>
                  <a:cubicBezTo>
                    <a:pt x="90976" y="203200"/>
                    <a:pt x="0" y="157712"/>
                    <a:pt x="0" y="101600"/>
                  </a:cubicBezTo>
                  <a:cubicBezTo>
                    <a:pt x="0" y="45488"/>
                    <a:pt x="90976" y="0"/>
                    <a:pt x="203200" y="0"/>
                  </a:cubicBezTo>
                  <a:close/>
                </a:path>
              </a:pathLst>
            </a:custGeom>
            <a:solidFill>
              <a:srgbClr val="033031"/>
            </a:solidFill>
          </p:spPr>
        </p:sp>
        <p:sp>
          <p:nvSpPr>
            <p:cNvPr name="TextBox 13" id="13"/>
            <p:cNvSpPr txBox="true"/>
            <p:nvPr/>
          </p:nvSpPr>
          <p:spPr>
            <a:xfrm>
              <a:off x="0" y="-38100"/>
              <a:ext cx="3129384" cy="2413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3020450" y="4528899"/>
            <a:ext cx="11881878" cy="771525"/>
            <a:chOff x="0" y="0"/>
            <a:chExt cx="3129384" cy="203200"/>
          </a:xfrm>
        </p:grpSpPr>
        <p:sp>
          <p:nvSpPr>
            <p:cNvPr name="Freeform 15" id="15"/>
            <p:cNvSpPr/>
            <p:nvPr/>
          </p:nvSpPr>
          <p:spPr>
            <a:xfrm flipH="false" flipV="false" rot="0">
              <a:off x="0" y="0"/>
              <a:ext cx="3129384" cy="203200"/>
            </a:xfrm>
            <a:custGeom>
              <a:avLst/>
              <a:gdLst/>
              <a:ahLst/>
              <a:cxnLst/>
              <a:rect r="r" b="b" t="t" l="l"/>
              <a:pathLst>
                <a:path h="203200" w="3129384">
                  <a:moveTo>
                    <a:pt x="2926184" y="0"/>
                  </a:moveTo>
                  <a:cubicBezTo>
                    <a:pt x="3038408" y="0"/>
                    <a:pt x="3129384" y="45488"/>
                    <a:pt x="3129384" y="101600"/>
                  </a:cubicBezTo>
                  <a:cubicBezTo>
                    <a:pt x="3129384" y="157712"/>
                    <a:pt x="3038408" y="203200"/>
                    <a:pt x="2926184" y="203200"/>
                  </a:cubicBezTo>
                  <a:lnTo>
                    <a:pt x="203200" y="203200"/>
                  </a:lnTo>
                  <a:cubicBezTo>
                    <a:pt x="90976" y="203200"/>
                    <a:pt x="0" y="157712"/>
                    <a:pt x="0" y="101600"/>
                  </a:cubicBezTo>
                  <a:cubicBezTo>
                    <a:pt x="0" y="45488"/>
                    <a:pt x="90976" y="0"/>
                    <a:pt x="203200" y="0"/>
                  </a:cubicBezTo>
                  <a:close/>
                </a:path>
              </a:pathLst>
            </a:custGeom>
            <a:solidFill>
              <a:srgbClr val="033031"/>
            </a:solidFill>
          </p:spPr>
        </p:sp>
        <p:sp>
          <p:nvSpPr>
            <p:cNvPr name="TextBox 16" id="16"/>
            <p:cNvSpPr txBox="true"/>
            <p:nvPr/>
          </p:nvSpPr>
          <p:spPr>
            <a:xfrm>
              <a:off x="0" y="-38100"/>
              <a:ext cx="3129384" cy="2413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3020450" y="5595699"/>
            <a:ext cx="11881878" cy="771525"/>
            <a:chOff x="0" y="0"/>
            <a:chExt cx="3129384" cy="203200"/>
          </a:xfrm>
        </p:grpSpPr>
        <p:sp>
          <p:nvSpPr>
            <p:cNvPr name="Freeform 18" id="18"/>
            <p:cNvSpPr/>
            <p:nvPr/>
          </p:nvSpPr>
          <p:spPr>
            <a:xfrm flipH="false" flipV="false" rot="0">
              <a:off x="0" y="0"/>
              <a:ext cx="3129384" cy="203200"/>
            </a:xfrm>
            <a:custGeom>
              <a:avLst/>
              <a:gdLst/>
              <a:ahLst/>
              <a:cxnLst/>
              <a:rect r="r" b="b" t="t" l="l"/>
              <a:pathLst>
                <a:path h="203200" w="3129384">
                  <a:moveTo>
                    <a:pt x="2926184" y="0"/>
                  </a:moveTo>
                  <a:cubicBezTo>
                    <a:pt x="3038408" y="0"/>
                    <a:pt x="3129384" y="45488"/>
                    <a:pt x="3129384" y="101600"/>
                  </a:cubicBezTo>
                  <a:cubicBezTo>
                    <a:pt x="3129384" y="157712"/>
                    <a:pt x="3038408" y="203200"/>
                    <a:pt x="2926184" y="203200"/>
                  </a:cubicBezTo>
                  <a:lnTo>
                    <a:pt x="203200" y="203200"/>
                  </a:lnTo>
                  <a:cubicBezTo>
                    <a:pt x="90976" y="203200"/>
                    <a:pt x="0" y="157712"/>
                    <a:pt x="0" y="101600"/>
                  </a:cubicBezTo>
                  <a:cubicBezTo>
                    <a:pt x="0" y="45488"/>
                    <a:pt x="90976" y="0"/>
                    <a:pt x="203200" y="0"/>
                  </a:cubicBezTo>
                  <a:close/>
                </a:path>
              </a:pathLst>
            </a:custGeom>
            <a:solidFill>
              <a:srgbClr val="033031"/>
            </a:solidFill>
          </p:spPr>
        </p:sp>
        <p:sp>
          <p:nvSpPr>
            <p:cNvPr name="TextBox 19" id="19"/>
            <p:cNvSpPr txBox="true"/>
            <p:nvPr/>
          </p:nvSpPr>
          <p:spPr>
            <a:xfrm>
              <a:off x="0" y="-38100"/>
              <a:ext cx="3129384" cy="2413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3020450" y="6652974"/>
            <a:ext cx="11881878" cy="771525"/>
            <a:chOff x="0" y="0"/>
            <a:chExt cx="3129384" cy="203200"/>
          </a:xfrm>
        </p:grpSpPr>
        <p:sp>
          <p:nvSpPr>
            <p:cNvPr name="Freeform 21" id="21"/>
            <p:cNvSpPr/>
            <p:nvPr/>
          </p:nvSpPr>
          <p:spPr>
            <a:xfrm flipH="false" flipV="false" rot="0">
              <a:off x="0" y="0"/>
              <a:ext cx="3129384" cy="203200"/>
            </a:xfrm>
            <a:custGeom>
              <a:avLst/>
              <a:gdLst/>
              <a:ahLst/>
              <a:cxnLst/>
              <a:rect r="r" b="b" t="t" l="l"/>
              <a:pathLst>
                <a:path h="203200" w="3129384">
                  <a:moveTo>
                    <a:pt x="2926184" y="0"/>
                  </a:moveTo>
                  <a:cubicBezTo>
                    <a:pt x="3038408" y="0"/>
                    <a:pt x="3129384" y="45488"/>
                    <a:pt x="3129384" y="101600"/>
                  </a:cubicBezTo>
                  <a:cubicBezTo>
                    <a:pt x="3129384" y="157712"/>
                    <a:pt x="3038408" y="203200"/>
                    <a:pt x="2926184" y="203200"/>
                  </a:cubicBezTo>
                  <a:lnTo>
                    <a:pt x="203200" y="203200"/>
                  </a:lnTo>
                  <a:cubicBezTo>
                    <a:pt x="90976" y="203200"/>
                    <a:pt x="0" y="157712"/>
                    <a:pt x="0" y="101600"/>
                  </a:cubicBezTo>
                  <a:cubicBezTo>
                    <a:pt x="0" y="45488"/>
                    <a:pt x="90976" y="0"/>
                    <a:pt x="203200" y="0"/>
                  </a:cubicBezTo>
                  <a:close/>
                </a:path>
              </a:pathLst>
            </a:custGeom>
            <a:solidFill>
              <a:srgbClr val="033031"/>
            </a:solidFill>
          </p:spPr>
        </p:sp>
        <p:sp>
          <p:nvSpPr>
            <p:cNvPr name="TextBox 22" id="22"/>
            <p:cNvSpPr txBox="true"/>
            <p:nvPr/>
          </p:nvSpPr>
          <p:spPr>
            <a:xfrm>
              <a:off x="0" y="-38100"/>
              <a:ext cx="3129384" cy="241300"/>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3020450" y="7710249"/>
            <a:ext cx="11881878" cy="771525"/>
            <a:chOff x="0" y="0"/>
            <a:chExt cx="3129384" cy="203200"/>
          </a:xfrm>
        </p:grpSpPr>
        <p:sp>
          <p:nvSpPr>
            <p:cNvPr name="Freeform 24" id="24"/>
            <p:cNvSpPr/>
            <p:nvPr/>
          </p:nvSpPr>
          <p:spPr>
            <a:xfrm flipH="false" flipV="false" rot="0">
              <a:off x="0" y="0"/>
              <a:ext cx="3129384" cy="203200"/>
            </a:xfrm>
            <a:custGeom>
              <a:avLst/>
              <a:gdLst/>
              <a:ahLst/>
              <a:cxnLst/>
              <a:rect r="r" b="b" t="t" l="l"/>
              <a:pathLst>
                <a:path h="203200" w="3129384">
                  <a:moveTo>
                    <a:pt x="2926184" y="0"/>
                  </a:moveTo>
                  <a:cubicBezTo>
                    <a:pt x="3038408" y="0"/>
                    <a:pt x="3129384" y="45488"/>
                    <a:pt x="3129384" y="101600"/>
                  </a:cubicBezTo>
                  <a:cubicBezTo>
                    <a:pt x="3129384" y="157712"/>
                    <a:pt x="3038408" y="203200"/>
                    <a:pt x="2926184" y="203200"/>
                  </a:cubicBezTo>
                  <a:lnTo>
                    <a:pt x="203200" y="203200"/>
                  </a:lnTo>
                  <a:cubicBezTo>
                    <a:pt x="90976" y="203200"/>
                    <a:pt x="0" y="157712"/>
                    <a:pt x="0" y="101600"/>
                  </a:cubicBezTo>
                  <a:cubicBezTo>
                    <a:pt x="0" y="45488"/>
                    <a:pt x="90976" y="0"/>
                    <a:pt x="203200" y="0"/>
                  </a:cubicBezTo>
                  <a:close/>
                </a:path>
              </a:pathLst>
            </a:custGeom>
            <a:solidFill>
              <a:srgbClr val="033031"/>
            </a:solidFill>
          </p:spPr>
        </p:sp>
        <p:sp>
          <p:nvSpPr>
            <p:cNvPr name="TextBox 25" id="25"/>
            <p:cNvSpPr txBox="true"/>
            <p:nvPr/>
          </p:nvSpPr>
          <p:spPr>
            <a:xfrm>
              <a:off x="0" y="-38100"/>
              <a:ext cx="3129384" cy="241300"/>
            </a:xfrm>
            <a:prstGeom prst="rect">
              <a:avLst/>
            </a:prstGeom>
          </p:spPr>
          <p:txBody>
            <a:bodyPr anchor="ctr" rtlCol="false" tIns="50800" lIns="50800" bIns="50800" rIns="50800"/>
            <a:lstStyle/>
            <a:p>
              <a:pPr algn="ctr">
                <a:lnSpc>
                  <a:spcPts val="2659"/>
                </a:lnSpc>
                <a:spcBef>
                  <a:spcPct val="0"/>
                </a:spcBef>
              </a:pPr>
            </a:p>
          </p:txBody>
        </p:sp>
      </p:grpSp>
      <p:sp>
        <p:nvSpPr>
          <p:cNvPr name="TextBox 26" id="26"/>
          <p:cNvSpPr txBox="true"/>
          <p:nvPr/>
        </p:nvSpPr>
        <p:spPr>
          <a:xfrm rot="0">
            <a:off x="5011404" y="1480423"/>
            <a:ext cx="7899970" cy="6801802"/>
          </a:xfrm>
          <a:prstGeom prst="rect">
            <a:avLst/>
          </a:prstGeom>
        </p:spPr>
        <p:txBody>
          <a:bodyPr anchor="t" rtlCol="false" tIns="0" lIns="0" bIns="0" rIns="0">
            <a:spAutoFit/>
          </a:bodyPr>
          <a:lstStyle/>
          <a:p>
            <a:pPr algn="ctr">
              <a:lnSpc>
                <a:spcPts val="4147"/>
              </a:lnSpc>
            </a:pPr>
            <a:r>
              <a:rPr lang="en-US" sz="2962">
                <a:solidFill>
                  <a:srgbClr val="FFFFFF"/>
                </a:solidFill>
                <a:latin typeface="HK Grotesk"/>
                <a:ea typeface="HK Grotesk"/>
                <a:cs typeface="HK Grotesk"/>
                <a:sym typeface="HK Grotesk"/>
              </a:rPr>
              <a:t>1 - Introdução</a:t>
            </a:r>
          </a:p>
          <a:p>
            <a:pPr algn="ctr">
              <a:lnSpc>
                <a:spcPts val="4147"/>
              </a:lnSpc>
            </a:pPr>
          </a:p>
          <a:p>
            <a:pPr algn="ctr">
              <a:lnSpc>
                <a:spcPts val="4147"/>
              </a:lnSpc>
            </a:pPr>
            <a:r>
              <a:rPr lang="en-US" sz="2962">
                <a:solidFill>
                  <a:srgbClr val="FFFFFF"/>
                </a:solidFill>
                <a:latin typeface="HK Grotesk"/>
                <a:ea typeface="HK Grotesk"/>
                <a:cs typeface="HK Grotesk"/>
                <a:sym typeface="HK Grotesk"/>
              </a:rPr>
              <a:t>2 - Objetivo</a:t>
            </a:r>
          </a:p>
          <a:p>
            <a:pPr algn="ctr">
              <a:lnSpc>
                <a:spcPts val="4147"/>
              </a:lnSpc>
            </a:pPr>
          </a:p>
          <a:p>
            <a:pPr algn="ctr">
              <a:lnSpc>
                <a:spcPts val="4147"/>
              </a:lnSpc>
            </a:pPr>
            <a:r>
              <a:rPr lang="en-US" sz="2962">
                <a:solidFill>
                  <a:srgbClr val="FFFFFF"/>
                </a:solidFill>
                <a:latin typeface="HK Grotesk"/>
                <a:ea typeface="HK Grotesk"/>
                <a:cs typeface="HK Grotesk"/>
                <a:sym typeface="HK Grotesk"/>
              </a:rPr>
              <a:t>3- Coleta  dos Dados</a:t>
            </a:r>
          </a:p>
          <a:p>
            <a:pPr algn="ctr">
              <a:lnSpc>
                <a:spcPts val="4147"/>
              </a:lnSpc>
            </a:pPr>
          </a:p>
          <a:p>
            <a:pPr algn="ctr">
              <a:lnSpc>
                <a:spcPts val="4147"/>
              </a:lnSpc>
            </a:pPr>
            <a:r>
              <a:rPr lang="en-US" sz="2962">
                <a:solidFill>
                  <a:srgbClr val="FFFFFF"/>
                </a:solidFill>
                <a:latin typeface="HK Grotesk"/>
                <a:ea typeface="HK Grotesk"/>
                <a:cs typeface="HK Grotesk"/>
                <a:sym typeface="HK Grotesk"/>
              </a:rPr>
              <a:t>4 - Metodologia</a:t>
            </a:r>
          </a:p>
          <a:p>
            <a:pPr algn="ctr">
              <a:lnSpc>
                <a:spcPts val="4147"/>
              </a:lnSpc>
            </a:pPr>
          </a:p>
          <a:p>
            <a:pPr algn="ctr">
              <a:lnSpc>
                <a:spcPts val="4147"/>
              </a:lnSpc>
            </a:pPr>
            <a:r>
              <a:rPr lang="en-US" sz="2962">
                <a:solidFill>
                  <a:srgbClr val="FFFFFF"/>
                </a:solidFill>
                <a:latin typeface="HK Grotesk"/>
                <a:ea typeface="HK Grotesk"/>
                <a:cs typeface="HK Grotesk"/>
                <a:sym typeface="HK Grotesk"/>
              </a:rPr>
              <a:t>5 - Resultados</a:t>
            </a:r>
          </a:p>
          <a:p>
            <a:pPr algn="ctr">
              <a:lnSpc>
                <a:spcPts val="4147"/>
              </a:lnSpc>
            </a:pPr>
          </a:p>
          <a:p>
            <a:pPr algn="ctr">
              <a:lnSpc>
                <a:spcPts val="4147"/>
              </a:lnSpc>
            </a:pPr>
            <a:r>
              <a:rPr lang="en-US" sz="2962">
                <a:solidFill>
                  <a:srgbClr val="FFFFFF"/>
                </a:solidFill>
                <a:latin typeface="HK Grotesk"/>
                <a:ea typeface="HK Grotesk"/>
                <a:cs typeface="HK Grotesk"/>
                <a:sym typeface="HK Grotesk"/>
              </a:rPr>
              <a:t>6 - Conclusão</a:t>
            </a:r>
          </a:p>
          <a:p>
            <a:pPr algn="ctr">
              <a:lnSpc>
                <a:spcPts val="4147"/>
              </a:lnSpc>
            </a:pPr>
          </a:p>
          <a:p>
            <a:pPr algn="ctr">
              <a:lnSpc>
                <a:spcPts val="4147"/>
              </a:lnSpc>
            </a:pPr>
            <a:r>
              <a:rPr lang="en-US" sz="2962">
                <a:solidFill>
                  <a:srgbClr val="FFFFFF"/>
                </a:solidFill>
                <a:latin typeface="HK Grotesk"/>
                <a:ea typeface="HK Grotesk"/>
                <a:cs typeface="HK Grotesk"/>
                <a:sym typeface="HK Grotesk"/>
              </a:rPr>
              <a:t>7- Pontuação Extra</a:t>
            </a:r>
          </a:p>
        </p:txBody>
      </p:sp>
      <p:grpSp>
        <p:nvGrpSpPr>
          <p:cNvPr name="Group 27" id="27"/>
          <p:cNvGrpSpPr/>
          <p:nvPr/>
        </p:nvGrpSpPr>
        <p:grpSpPr>
          <a:xfrm rot="0">
            <a:off x="17259300" y="9466371"/>
            <a:ext cx="884651" cy="708591"/>
            <a:chOff x="0" y="0"/>
            <a:chExt cx="232994" cy="186625"/>
          </a:xfrm>
        </p:grpSpPr>
        <p:sp>
          <p:nvSpPr>
            <p:cNvPr name="Freeform 28" id="28"/>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29" id="29"/>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3</a:t>
              </a:r>
            </a:p>
          </p:txBody>
        </p:sp>
      </p:grpSp>
    </p:spTree>
  </p:cSld>
  <p:clrMapOvr>
    <a:masterClrMapping/>
  </p:clrMapOvr>
  <p:transition spd="slow">
    <p:push dir="l"/>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361862" y="8164257"/>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560029" y="2144849"/>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true" rot="0">
            <a:off x="-2926487" y="-373285"/>
            <a:ext cx="7011910" cy="4640610"/>
          </a:xfrm>
          <a:custGeom>
            <a:avLst/>
            <a:gdLst/>
            <a:ahLst/>
            <a:cxnLst/>
            <a:rect r="r" b="b" t="t" l="l"/>
            <a:pathLst>
              <a:path h="4640610" w="7011910">
                <a:moveTo>
                  <a:pt x="7011910" y="4640610"/>
                </a:moveTo>
                <a:lnTo>
                  <a:pt x="0" y="4640610"/>
                </a:lnTo>
                <a:lnTo>
                  <a:pt x="0" y="0"/>
                </a:lnTo>
                <a:lnTo>
                  <a:pt x="7011910" y="0"/>
                </a:lnTo>
                <a:lnTo>
                  <a:pt x="7011910" y="464061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327425" y="4267325"/>
            <a:ext cx="19155896" cy="2310002"/>
            <a:chOff x="0" y="0"/>
            <a:chExt cx="5045174" cy="608396"/>
          </a:xfrm>
        </p:grpSpPr>
        <p:sp>
          <p:nvSpPr>
            <p:cNvPr name="Freeform 7" id="7"/>
            <p:cNvSpPr/>
            <p:nvPr/>
          </p:nvSpPr>
          <p:spPr>
            <a:xfrm flipH="false" flipV="false" rot="0">
              <a:off x="0" y="0"/>
              <a:ext cx="5045174" cy="608396"/>
            </a:xfrm>
            <a:custGeom>
              <a:avLst/>
              <a:gdLst/>
              <a:ahLst/>
              <a:cxnLst/>
              <a:rect r="r" b="b" t="t" l="l"/>
              <a:pathLst>
                <a:path h="608396" w="5045174">
                  <a:moveTo>
                    <a:pt x="0" y="0"/>
                  </a:moveTo>
                  <a:lnTo>
                    <a:pt x="5045174" y="0"/>
                  </a:lnTo>
                  <a:lnTo>
                    <a:pt x="5045174" y="608396"/>
                  </a:lnTo>
                  <a:lnTo>
                    <a:pt x="0" y="608396"/>
                  </a:lnTo>
                  <a:close/>
                </a:path>
              </a:pathLst>
            </a:custGeom>
            <a:gradFill rotWithShape="true">
              <a:gsLst>
                <a:gs pos="0">
                  <a:srgbClr val="033031">
                    <a:alpha val="100000"/>
                  </a:srgbClr>
                </a:gs>
                <a:gs pos="100000">
                  <a:srgbClr val="0A4C9E">
                    <a:alpha val="100000"/>
                  </a:srgbClr>
                </a:gs>
              </a:gsLst>
              <a:lin ang="0"/>
            </a:gradFill>
          </p:spPr>
        </p:sp>
        <p:sp>
          <p:nvSpPr>
            <p:cNvPr name="TextBox 8" id="8"/>
            <p:cNvSpPr txBox="true"/>
            <p:nvPr/>
          </p:nvSpPr>
          <p:spPr>
            <a:xfrm>
              <a:off x="0" y="-38100"/>
              <a:ext cx="5045174" cy="646496"/>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162648" y="4765607"/>
            <a:ext cx="15962704" cy="1457880"/>
          </a:xfrm>
          <a:prstGeom prst="rect">
            <a:avLst/>
          </a:prstGeom>
        </p:spPr>
        <p:txBody>
          <a:bodyPr anchor="t" rtlCol="false" tIns="0" lIns="0" bIns="0" rIns="0">
            <a:spAutoFit/>
          </a:bodyPr>
          <a:lstStyle/>
          <a:p>
            <a:pPr algn="ctr">
              <a:lnSpc>
                <a:spcPts val="11147"/>
              </a:lnSpc>
            </a:pPr>
            <a:r>
              <a:rPr lang="en-US" sz="10418">
                <a:solidFill>
                  <a:srgbClr val="FFFFFF"/>
                </a:solidFill>
                <a:latin typeface="HK Modular"/>
                <a:ea typeface="HK Modular"/>
                <a:cs typeface="HK Modular"/>
                <a:sym typeface="HK Modular"/>
              </a:rPr>
              <a:t>RESULTADOS</a:t>
            </a:r>
          </a:p>
        </p:txBody>
      </p:sp>
      <p:sp>
        <p:nvSpPr>
          <p:cNvPr name="Freeform 10" id="10"/>
          <p:cNvSpPr/>
          <p:nvPr/>
        </p:nvSpPr>
        <p:spPr>
          <a:xfrm flipH="false" flipV="false" rot="0">
            <a:off x="14150591" y="6026735"/>
            <a:ext cx="7011910" cy="4640610"/>
          </a:xfrm>
          <a:custGeom>
            <a:avLst/>
            <a:gdLst/>
            <a:ahLst/>
            <a:cxnLst/>
            <a:rect r="r" b="b" t="t" l="l"/>
            <a:pathLst>
              <a:path h="4640610" w="7011910">
                <a:moveTo>
                  <a:pt x="0" y="0"/>
                </a:moveTo>
                <a:lnTo>
                  <a:pt x="7011910" y="0"/>
                </a:lnTo>
                <a:lnTo>
                  <a:pt x="7011910" y="4640609"/>
                </a:lnTo>
                <a:lnTo>
                  <a:pt x="0" y="46406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7259300" y="9466371"/>
            <a:ext cx="884651" cy="708591"/>
            <a:chOff x="0" y="0"/>
            <a:chExt cx="232994" cy="186625"/>
          </a:xfrm>
        </p:grpSpPr>
        <p:sp>
          <p:nvSpPr>
            <p:cNvPr name="Freeform 12" id="12"/>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13" id="13"/>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30</a:t>
              </a:r>
            </a:p>
          </p:txBody>
        </p:sp>
      </p:grpSp>
    </p:spTree>
  </p:cSld>
  <p:clrMapOvr>
    <a:masterClrMapping/>
  </p:clrMapOvr>
  <p:transition spd="slow">
    <p:push dir="l"/>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4017526" y="-4388675"/>
            <a:ext cx="10287000" cy="19064351"/>
          </a:xfrm>
          <a:custGeom>
            <a:avLst/>
            <a:gdLst/>
            <a:ahLst/>
            <a:cxnLst/>
            <a:rect r="r" b="b" t="t" l="l"/>
            <a:pathLst>
              <a:path h="19064351" w="10287000">
                <a:moveTo>
                  <a:pt x="0" y="19064350"/>
                </a:moveTo>
                <a:lnTo>
                  <a:pt x="10287000" y="19064350"/>
                </a:lnTo>
                <a:lnTo>
                  <a:pt x="10287000" y="0"/>
                </a:lnTo>
                <a:lnTo>
                  <a:pt x="0" y="0"/>
                </a:lnTo>
                <a:lnTo>
                  <a:pt x="0" y="19064350"/>
                </a:lnTo>
                <a:close/>
              </a:path>
            </a:pathLst>
          </a:custGeom>
          <a:blipFill>
            <a:blip r:embed="rId3"/>
            <a:stretch>
              <a:fillRect l="-15674" t="0" r="-15674" b="0"/>
            </a:stretch>
          </a:blipFill>
        </p:spPr>
      </p:sp>
      <p:grpSp>
        <p:nvGrpSpPr>
          <p:cNvPr name="Group 4" id="4"/>
          <p:cNvGrpSpPr/>
          <p:nvPr/>
        </p:nvGrpSpPr>
        <p:grpSpPr>
          <a:xfrm rot="0">
            <a:off x="222167" y="1254416"/>
            <a:ext cx="17539314" cy="8877420"/>
            <a:chOff x="0" y="0"/>
            <a:chExt cx="4619408" cy="2338086"/>
          </a:xfrm>
        </p:grpSpPr>
        <p:sp>
          <p:nvSpPr>
            <p:cNvPr name="Freeform 5" id="5"/>
            <p:cNvSpPr/>
            <p:nvPr/>
          </p:nvSpPr>
          <p:spPr>
            <a:xfrm flipH="false" flipV="false" rot="0">
              <a:off x="0" y="0"/>
              <a:ext cx="4619408" cy="2338086"/>
            </a:xfrm>
            <a:custGeom>
              <a:avLst/>
              <a:gdLst/>
              <a:ahLst/>
              <a:cxnLst/>
              <a:rect r="r" b="b" t="t" l="l"/>
              <a:pathLst>
                <a:path h="2338086" w="4619408">
                  <a:moveTo>
                    <a:pt x="0" y="0"/>
                  </a:moveTo>
                  <a:lnTo>
                    <a:pt x="4619408" y="0"/>
                  </a:lnTo>
                  <a:lnTo>
                    <a:pt x="4619408" y="2338086"/>
                  </a:lnTo>
                  <a:lnTo>
                    <a:pt x="0" y="2338086"/>
                  </a:lnTo>
                  <a:close/>
                </a:path>
              </a:pathLst>
            </a:custGeom>
            <a:solidFill>
              <a:srgbClr val="021636"/>
            </a:solidFill>
          </p:spPr>
        </p:sp>
        <p:sp>
          <p:nvSpPr>
            <p:cNvPr name="TextBox 6" id="6"/>
            <p:cNvSpPr txBox="true"/>
            <p:nvPr/>
          </p:nvSpPr>
          <p:spPr>
            <a:xfrm>
              <a:off x="0" y="-38100"/>
              <a:ext cx="4619408" cy="2376186"/>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6508249" y="2053530"/>
            <a:ext cx="5040145" cy="8000162"/>
          </a:xfrm>
          <a:prstGeom prst="rect">
            <a:avLst/>
          </a:prstGeom>
        </p:spPr>
        <p:txBody>
          <a:bodyPr anchor="t" rtlCol="false" tIns="0" lIns="0" bIns="0" rIns="0">
            <a:spAutoFit/>
          </a:bodyPr>
          <a:lstStyle/>
          <a:p>
            <a:pPr algn="l">
              <a:lnSpc>
                <a:spcPts val="3703"/>
              </a:lnSpc>
              <a:spcBef>
                <a:spcPct val="0"/>
              </a:spcBef>
            </a:pPr>
            <a:r>
              <a:rPr lang="en-US" sz="3277">
                <a:solidFill>
                  <a:srgbClr val="FFFFFF"/>
                </a:solidFill>
                <a:latin typeface="HK Grotesk"/>
                <a:ea typeface="HK Grotesk"/>
                <a:cs typeface="HK Grotesk"/>
                <a:sym typeface="HK Grotesk"/>
              </a:rPr>
              <a:t>MÉTRICAS DE TREINO</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MSE: 0.0281</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RMSE: 0.1676</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MAE: 0.1158</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R2: 0.9899</a:t>
            </a:r>
          </a:p>
          <a:p>
            <a:pPr algn="l">
              <a:lnSpc>
                <a:spcPts val="3703"/>
              </a:lnSpc>
              <a:spcBef>
                <a:spcPct val="0"/>
              </a:spcBef>
            </a:pPr>
          </a:p>
          <a:p>
            <a:pPr algn="l">
              <a:lnSpc>
                <a:spcPts val="3703"/>
              </a:lnSpc>
              <a:spcBef>
                <a:spcPct val="0"/>
              </a:spcBef>
            </a:pPr>
            <a:r>
              <a:rPr lang="en-US" sz="3277">
                <a:solidFill>
                  <a:srgbClr val="FFFFFF"/>
                </a:solidFill>
                <a:latin typeface="HK Grotesk"/>
                <a:ea typeface="HK Grotesk"/>
                <a:cs typeface="HK Grotesk"/>
                <a:sym typeface="HK Grotesk"/>
              </a:rPr>
              <a:t>MÉTRICAS DE VALIDAÇÃO</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MSE: 0.0835</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RMSE: 0.2890</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MAE: 0.2225</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R2: 0.9770</a:t>
            </a:r>
          </a:p>
          <a:p>
            <a:pPr algn="l">
              <a:lnSpc>
                <a:spcPts val="3703"/>
              </a:lnSpc>
              <a:spcBef>
                <a:spcPct val="0"/>
              </a:spcBef>
            </a:pPr>
          </a:p>
          <a:p>
            <a:pPr algn="l">
              <a:lnSpc>
                <a:spcPts val="3703"/>
              </a:lnSpc>
              <a:spcBef>
                <a:spcPct val="0"/>
              </a:spcBef>
            </a:pPr>
            <a:r>
              <a:rPr lang="en-US" sz="3277">
                <a:solidFill>
                  <a:srgbClr val="FFFFFF"/>
                </a:solidFill>
                <a:latin typeface="HK Grotesk"/>
                <a:ea typeface="HK Grotesk"/>
                <a:cs typeface="HK Grotesk"/>
                <a:sym typeface="HK Grotesk"/>
              </a:rPr>
              <a:t>MÉTRICAS DE TESTE</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MSE: 0.1167</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RMSE: 0.3416</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MAE: 0.2373</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R2: 0.9825</a:t>
            </a:r>
          </a:p>
        </p:txBody>
      </p:sp>
      <p:sp>
        <p:nvSpPr>
          <p:cNvPr name="TextBox 8" id="8"/>
          <p:cNvSpPr txBox="true"/>
          <p:nvPr/>
        </p:nvSpPr>
        <p:spPr>
          <a:xfrm rot="0">
            <a:off x="2978672" y="38100"/>
            <a:ext cx="12330657"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MÉTRICAS DOS RESULTADOS</a:t>
            </a:r>
          </a:p>
        </p:txBody>
      </p:sp>
      <p:sp>
        <p:nvSpPr>
          <p:cNvPr name="TextBox 9" id="9"/>
          <p:cNvSpPr txBox="true"/>
          <p:nvPr/>
        </p:nvSpPr>
        <p:spPr>
          <a:xfrm rot="0">
            <a:off x="7730619" y="1425642"/>
            <a:ext cx="1578918" cy="618363"/>
          </a:xfrm>
          <a:prstGeom prst="rect">
            <a:avLst/>
          </a:prstGeom>
        </p:spPr>
        <p:txBody>
          <a:bodyPr anchor="t" rtlCol="false" tIns="0" lIns="0" bIns="0" rIns="0">
            <a:spAutoFit/>
          </a:bodyPr>
          <a:lstStyle/>
          <a:p>
            <a:pPr algn="ctr">
              <a:lnSpc>
                <a:spcPts val="4745"/>
              </a:lnSpc>
              <a:spcBef>
                <a:spcPct val="0"/>
              </a:spcBef>
            </a:pPr>
            <a:r>
              <a:rPr lang="en-US" b="true" sz="4200">
                <a:solidFill>
                  <a:srgbClr val="FFFFFF"/>
                </a:solidFill>
                <a:latin typeface="Glacial Indifference Bold"/>
                <a:ea typeface="Glacial Indifference Bold"/>
                <a:cs typeface="Glacial Indifference Bold"/>
                <a:sym typeface="Glacial Indifference Bold"/>
              </a:rPr>
              <a:t>BBAS3</a:t>
            </a:r>
          </a:p>
        </p:txBody>
      </p:sp>
      <p:sp>
        <p:nvSpPr>
          <p:cNvPr name="TextBox 10" id="10"/>
          <p:cNvSpPr txBox="true"/>
          <p:nvPr/>
        </p:nvSpPr>
        <p:spPr>
          <a:xfrm rot="0">
            <a:off x="1729747" y="1425642"/>
            <a:ext cx="1528762" cy="618363"/>
          </a:xfrm>
          <a:prstGeom prst="rect">
            <a:avLst/>
          </a:prstGeom>
        </p:spPr>
        <p:txBody>
          <a:bodyPr anchor="t" rtlCol="false" tIns="0" lIns="0" bIns="0" rIns="0">
            <a:spAutoFit/>
          </a:bodyPr>
          <a:lstStyle/>
          <a:p>
            <a:pPr algn="ctr">
              <a:lnSpc>
                <a:spcPts val="4745"/>
              </a:lnSpc>
              <a:spcBef>
                <a:spcPct val="0"/>
              </a:spcBef>
            </a:pPr>
            <a:r>
              <a:rPr lang="en-US" b="true" sz="4200">
                <a:solidFill>
                  <a:srgbClr val="FFFFFF"/>
                </a:solidFill>
                <a:latin typeface="Glacial Indifference Bold"/>
                <a:ea typeface="Glacial Indifference Bold"/>
                <a:cs typeface="Glacial Indifference Bold"/>
                <a:sym typeface="Glacial Indifference Bold"/>
              </a:rPr>
              <a:t>EQTL3</a:t>
            </a:r>
          </a:p>
        </p:txBody>
      </p:sp>
      <p:sp>
        <p:nvSpPr>
          <p:cNvPr name="TextBox 11" id="11"/>
          <p:cNvSpPr txBox="true"/>
          <p:nvPr/>
        </p:nvSpPr>
        <p:spPr>
          <a:xfrm rot="0">
            <a:off x="13759730" y="1425642"/>
            <a:ext cx="1557635" cy="618363"/>
          </a:xfrm>
          <a:prstGeom prst="rect">
            <a:avLst/>
          </a:prstGeom>
        </p:spPr>
        <p:txBody>
          <a:bodyPr anchor="t" rtlCol="false" tIns="0" lIns="0" bIns="0" rIns="0">
            <a:spAutoFit/>
          </a:bodyPr>
          <a:lstStyle/>
          <a:p>
            <a:pPr algn="ctr">
              <a:lnSpc>
                <a:spcPts val="4745"/>
              </a:lnSpc>
              <a:spcBef>
                <a:spcPct val="0"/>
              </a:spcBef>
            </a:pPr>
            <a:r>
              <a:rPr lang="en-US" b="true" sz="4200">
                <a:solidFill>
                  <a:srgbClr val="FFFFFF"/>
                </a:solidFill>
                <a:latin typeface="Glacial Indifference Bold"/>
                <a:ea typeface="Glacial Indifference Bold"/>
                <a:cs typeface="Glacial Indifference Bold"/>
                <a:sym typeface="Glacial Indifference Bold"/>
              </a:rPr>
              <a:t>VALE3</a:t>
            </a:r>
          </a:p>
        </p:txBody>
      </p:sp>
      <p:sp>
        <p:nvSpPr>
          <p:cNvPr name="TextBox 12" id="12"/>
          <p:cNvSpPr txBox="true"/>
          <p:nvPr/>
        </p:nvSpPr>
        <p:spPr>
          <a:xfrm rot="0">
            <a:off x="670269" y="2053530"/>
            <a:ext cx="5040957" cy="7953938"/>
          </a:xfrm>
          <a:prstGeom prst="rect">
            <a:avLst/>
          </a:prstGeom>
        </p:spPr>
        <p:txBody>
          <a:bodyPr anchor="t" rtlCol="false" tIns="0" lIns="0" bIns="0" rIns="0">
            <a:spAutoFit/>
          </a:bodyPr>
          <a:lstStyle/>
          <a:p>
            <a:pPr algn="l">
              <a:lnSpc>
                <a:spcPts val="3703"/>
              </a:lnSpc>
            </a:pPr>
            <a:r>
              <a:rPr lang="en-US" sz="3277">
                <a:solidFill>
                  <a:srgbClr val="FFFFFF"/>
                </a:solidFill>
                <a:latin typeface="HK Grotesk"/>
                <a:ea typeface="HK Grotesk"/>
                <a:cs typeface="HK Grotesk"/>
                <a:sym typeface="HK Grotesk"/>
              </a:rPr>
              <a:t>MÉTRICAS DE TREINO</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MSE: 0.0069</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RMSE: 0.0832</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MAE: 0.0535</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R2: 0.9992</a:t>
            </a:r>
          </a:p>
          <a:p>
            <a:pPr algn="l">
              <a:lnSpc>
                <a:spcPts val="3703"/>
              </a:lnSpc>
            </a:pPr>
          </a:p>
          <a:p>
            <a:pPr algn="l">
              <a:lnSpc>
                <a:spcPts val="3703"/>
              </a:lnSpc>
            </a:pPr>
            <a:r>
              <a:rPr lang="en-US" sz="3277">
                <a:solidFill>
                  <a:srgbClr val="FFFFFF"/>
                </a:solidFill>
                <a:latin typeface="HK Grotesk"/>
                <a:ea typeface="HK Grotesk"/>
                <a:cs typeface="HK Grotesk"/>
                <a:sym typeface="HK Grotesk"/>
              </a:rPr>
              <a:t>MÉTRICAS DE VALIDAÇÃO</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MSE: 0.0293</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RMSE: 0.1711</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MAE: 0.1397</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R2: 0.9693</a:t>
            </a:r>
          </a:p>
          <a:p>
            <a:pPr algn="l">
              <a:lnSpc>
                <a:spcPts val="3703"/>
              </a:lnSpc>
            </a:pPr>
          </a:p>
          <a:p>
            <a:pPr algn="l">
              <a:lnSpc>
                <a:spcPts val="3703"/>
              </a:lnSpc>
            </a:pPr>
            <a:r>
              <a:rPr lang="en-US" sz="3277">
                <a:solidFill>
                  <a:srgbClr val="FFFFFF"/>
                </a:solidFill>
                <a:latin typeface="HK Grotesk"/>
                <a:ea typeface="HK Grotesk"/>
                <a:cs typeface="HK Grotesk"/>
                <a:sym typeface="HK Grotesk"/>
              </a:rPr>
              <a:t>MÉTRICAS DE TESTE</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MSE: 0.1571</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RMSE: 0.3963</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MAE: 0.2884</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R2: 0.9843</a:t>
            </a:r>
          </a:p>
        </p:txBody>
      </p:sp>
      <p:sp>
        <p:nvSpPr>
          <p:cNvPr name="TextBox 13" id="13"/>
          <p:cNvSpPr txBox="true"/>
          <p:nvPr/>
        </p:nvSpPr>
        <p:spPr>
          <a:xfrm rot="0">
            <a:off x="12348495" y="2053530"/>
            <a:ext cx="5040957" cy="7953938"/>
          </a:xfrm>
          <a:prstGeom prst="rect">
            <a:avLst/>
          </a:prstGeom>
        </p:spPr>
        <p:txBody>
          <a:bodyPr anchor="t" rtlCol="false" tIns="0" lIns="0" bIns="0" rIns="0">
            <a:spAutoFit/>
          </a:bodyPr>
          <a:lstStyle/>
          <a:p>
            <a:pPr algn="l">
              <a:lnSpc>
                <a:spcPts val="3703"/>
              </a:lnSpc>
            </a:pPr>
            <a:r>
              <a:rPr lang="en-US" sz="3277">
                <a:solidFill>
                  <a:srgbClr val="FFFFFF"/>
                </a:solidFill>
                <a:latin typeface="HK Grotesk"/>
                <a:ea typeface="HK Grotesk"/>
                <a:cs typeface="HK Grotesk"/>
                <a:sym typeface="HK Grotesk"/>
              </a:rPr>
              <a:t>MÉTRICAS DE TREINO</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MSE: 0.1510</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RMSE: 0.3886</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MAE: 0.2947</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R2: 0.9945</a:t>
            </a:r>
          </a:p>
          <a:p>
            <a:pPr algn="l">
              <a:lnSpc>
                <a:spcPts val="3703"/>
              </a:lnSpc>
            </a:pPr>
          </a:p>
          <a:p>
            <a:pPr algn="l">
              <a:lnSpc>
                <a:spcPts val="3703"/>
              </a:lnSpc>
            </a:pPr>
            <a:r>
              <a:rPr lang="en-US" sz="3277">
                <a:solidFill>
                  <a:srgbClr val="FFFFFF"/>
                </a:solidFill>
                <a:latin typeface="HK Grotesk"/>
                <a:ea typeface="HK Grotesk"/>
                <a:cs typeface="HK Grotesk"/>
                <a:sym typeface="HK Grotesk"/>
              </a:rPr>
              <a:t>MÉTRICAS DE VALIDAÇÃO</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MSE: 0.4229</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RMSE: 0.6502</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MAE: 0.5032</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R2: 0.9682</a:t>
            </a:r>
          </a:p>
          <a:p>
            <a:pPr algn="l">
              <a:lnSpc>
                <a:spcPts val="3703"/>
              </a:lnSpc>
            </a:pPr>
          </a:p>
          <a:p>
            <a:pPr algn="l">
              <a:lnSpc>
                <a:spcPts val="3703"/>
              </a:lnSpc>
            </a:pPr>
            <a:r>
              <a:rPr lang="en-US" sz="3277">
                <a:solidFill>
                  <a:srgbClr val="FFFFFF"/>
                </a:solidFill>
                <a:latin typeface="HK Grotesk"/>
                <a:ea typeface="HK Grotesk"/>
                <a:cs typeface="HK Grotesk"/>
                <a:sym typeface="HK Grotesk"/>
              </a:rPr>
              <a:t>MÉTRICAS DE TESTE</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MSE: 1.5617</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RMSE: 1.2497</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MAE: 0.8785</a:t>
            </a:r>
          </a:p>
          <a:p>
            <a:pPr algn="l" marL="707640" indent="-353820" lvl="1">
              <a:lnSpc>
                <a:spcPts val="3703"/>
              </a:lnSpc>
              <a:buFont typeface="Arial"/>
              <a:buChar char="•"/>
            </a:pPr>
            <a:r>
              <a:rPr lang="en-US" sz="3277">
                <a:solidFill>
                  <a:srgbClr val="FFFFFF"/>
                </a:solidFill>
                <a:latin typeface="HK Grotesk"/>
                <a:ea typeface="HK Grotesk"/>
                <a:cs typeface="HK Grotesk"/>
                <a:sym typeface="HK Grotesk"/>
              </a:rPr>
              <a:t>R2: 0.9953</a:t>
            </a:r>
          </a:p>
        </p:txBody>
      </p:sp>
      <p:grpSp>
        <p:nvGrpSpPr>
          <p:cNvPr name="Group 14" id="14"/>
          <p:cNvGrpSpPr/>
          <p:nvPr/>
        </p:nvGrpSpPr>
        <p:grpSpPr>
          <a:xfrm rot="0">
            <a:off x="17259300" y="9466371"/>
            <a:ext cx="884651" cy="708591"/>
            <a:chOff x="0" y="0"/>
            <a:chExt cx="232994" cy="186625"/>
          </a:xfrm>
        </p:grpSpPr>
        <p:sp>
          <p:nvSpPr>
            <p:cNvPr name="Freeform 15" id="15"/>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16" id="16"/>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31</a:t>
              </a: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11269" y="-2448430"/>
            <a:ext cx="10287000" cy="15183861"/>
          </a:xfrm>
          <a:custGeom>
            <a:avLst/>
            <a:gdLst/>
            <a:ahLst/>
            <a:cxnLst/>
            <a:rect r="r" b="b" t="t" l="l"/>
            <a:pathLst>
              <a:path h="15183861" w="10287000">
                <a:moveTo>
                  <a:pt x="0" y="15183860"/>
                </a:moveTo>
                <a:lnTo>
                  <a:pt x="10287000" y="15183860"/>
                </a:lnTo>
                <a:lnTo>
                  <a:pt x="10287000" y="0"/>
                </a:lnTo>
                <a:lnTo>
                  <a:pt x="0" y="0"/>
                </a:lnTo>
                <a:lnTo>
                  <a:pt x="0" y="15183860"/>
                </a:lnTo>
                <a:close/>
              </a:path>
            </a:pathLst>
          </a:custGeom>
          <a:blipFill>
            <a:blip r:embed="rId3"/>
            <a:stretch>
              <a:fillRect l="-2306" t="0" r="-2306" b="0"/>
            </a:stretch>
          </a:blipFill>
        </p:spPr>
      </p:sp>
      <p:sp>
        <p:nvSpPr>
          <p:cNvPr name="TextBox 4" id="4"/>
          <p:cNvSpPr txBox="true"/>
          <p:nvPr/>
        </p:nvSpPr>
        <p:spPr>
          <a:xfrm rot="0">
            <a:off x="2468882" y="162832"/>
            <a:ext cx="13350237"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RESULTADOS NO TESTE - EQTL3</a:t>
            </a:r>
          </a:p>
        </p:txBody>
      </p:sp>
      <p:sp>
        <p:nvSpPr>
          <p:cNvPr name="Freeform 5" id="5"/>
          <p:cNvSpPr/>
          <p:nvPr/>
        </p:nvSpPr>
        <p:spPr>
          <a:xfrm flipH="false" flipV="false" rot="0">
            <a:off x="2997096" y="1207152"/>
            <a:ext cx="12244798" cy="8908090"/>
          </a:xfrm>
          <a:custGeom>
            <a:avLst/>
            <a:gdLst/>
            <a:ahLst/>
            <a:cxnLst/>
            <a:rect r="r" b="b" t="t" l="l"/>
            <a:pathLst>
              <a:path h="8908090" w="12244798">
                <a:moveTo>
                  <a:pt x="0" y="0"/>
                </a:moveTo>
                <a:lnTo>
                  <a:pt x="12244797" y="0"/>
                </a:lnTo>
                <a:lnTo>
                  <a:pt x="12244797" y="8908091"/>
                </a:lnTo>
                <a:lnTo>
                  <a:pt x="0" y="8908091"/>
                </a:lnTo>
                <a:lnTo>
                  <a:pt x="0" y="0"/>
                </a:lnTo>
                <a:close/>
              </a:path>
            </a:pathLst>
          </a:custGeom>
          <a:blipFill>
            <a:blip r:embed="rId4"/>
            <a:stretch>
              <a:fillRect l="0" t="0" r="0" b="0"/>
            </a:stretch>
          </a:blipFill>
        </p:spPr>
      </p:sp>
      <p:grpSp>
        <p:nvGrpSpPr>
          <p:cNvPr name="Group 6" id="6"/>
          <p:cNvGrpSpPr/>
          <p:nvPr/>
        </p:nvGrpSpPr>
        <p:grpSpPr>
          <a:xfrm rot="0">
            <a:off x="17259300" y="9466371"/>
            <a:ext cx="884651" cy="708591"/>
            <a:chOff x="0" y="0"/>
            <a:chExt cx="232994" cy="186625"/>
          </a:xfrm>
        </p:grpSpPr>
        <p:sp>
          <p:nvSpPr>
            <p:cNvPr name="Freeform 7" id="7"/>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8" id="8"/>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32</a:t>
              </a:r>
            </a:p>
          </p:txBody>
        </p:sp>
      </p:grpSp>
    </p:spTree>
  </p:cSld>
  <p:clrMapOvr>
    <a:masterClrMapping/>
  </p:clrMapOvr>
  <p:transition spd="slow">
    <p:push dir="l"/>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false" flipV="false" rot="0">
            <a:off x="3032050" y="1207152"/>
            <a:ext cx="12223901" cy="8892888"/>
          </a:xfrm>
          <a:custGeom>
            <a:avLst/>
            <a:gdLst/>
            <a:ahLst/>
            <a:cxnLst/>
            <a:rect r="r" b="b" t="t" l="l"/>
            <a:pathLst>
              <a:path h="8892888" w="12223901">
                <a:moveTo>
                  <a:pt x="0" y="0"/>
                </a:moveTo>
                <a:lnTo>
                  <a:pt x="12223900" y="0"/>
                </a:lnTo>
                <a:lnTo>
                  <a:pt x="12223900" y="8892888"/>
                </a:lnTo>
                <a:lnTo>
                  <a:pt x="0" y="8892888"/>
                </a:lnTo>
                <a:lnTo>
                  <a:pt x="0" y="0"/>
                </a:lnTo>
                <a:close/>
              </a:path>
            </a:pathLst>
          </a:custGeom>
          <a:blipFill>
            <a:blip r:embed="rId4"/>
            <a:stretch>
              <a:fillRect l="0" t="0" r="0" b="0"/>
            </a:stretch>
          </a:blipFill>
        </p:spPr>
      </p:sp>
      <p:sp>
        <p:nvSpPr>
          <p:cNvPr name="TextBox 5" id="5"/>
          <p:cNvSpPr txBox="true"/>
          <p:nvPr/>
        </p:nvSpPr>
        <p:spPr>
          <a:xfrm rot="0">
            <a:off x="2522143" y="162832"/>
            <a:ext cx="13243713"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RESULTADOS NO TESTE - BBAS3</a:t>
            </a:r>
          </a:p>
        </p:txBody>
      </p:sp>
      <p:grpSp>
        <p:nvGrpSpPr>
          <p:cNvPr name="Group 6" id="6"/>
          <p:cNvGrpSpPr/>
          <p:nvPr/>
        </p:nvGrpSpPr>
        <p:grpSpPr>
          <a:xfrm rot="0">
            <a:off x="17259300" y="9466371"/>
            <a:ext cx="884651" cy="708591"/>
            <a:chOff x="0" y="0"/>
            <a:chExt cx="232994" cy="186625"/>
          </a:xfrm>
        </p:grpSpPr>
        <p:sp>
          <p:nvSpPr>
            <p:cNvPr name="Freeform 7" id="7"/>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8" id="8"/>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33</a:t>
              </a:r>
            </a:p>
          </p:txBody>
        </p:sp>
      </p:grpSp>
    </p:spTree>
  </p:cSld>
  <p:clrMapOvr>
    <a:masterClrMapping/>
  </p:clrMapOvr>
  <p:transition spd="slow">
    <p:push dir="l"/>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grpSp>
        <p:nvGrpSpPr>
          <p:cNvPr name="Group 4" id="4"/>
          <p:cNvGrpSpPr/>
          <p:nvPr/>
        </p:nvGrpSpPr>
        <p:grpSpPr>
          <a:xfrm rot="0">
            <a:off x="17259300" y="9466371"/>
            <a:ext cx="884651" cy="708591"/>
            <a:chOff x="0" y="0"/>
            <a:chExt cx="232994" cy="186625"/>
          </a:xfrm>
        </p:grpSpPr>
        <p:sp>
          <p:nvSpPr>
            <p:cNvPr name="Freeform 5" id="5"/>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6" id="6"/>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34</a:t>
              </a:r>
            </a:p>
          </p:txBody>
        </p:sp>
      </p:grpSp>
      <p:sp>
        <p:nvSpPr>
          <p:cNvPr name="Freeform 7" id="7"/>
          <p:cNvSpPr/>
          <p:nvPr/>
        </p:nvSpPr>
        <p:spPr>
          <a:xfrm flipH="false" flipV="false" rot="0">
            <a:off x="3103589" y="1386164"/>
            <a:ext cx="12080822" cy="8788798"/>
          </a:xfrm>
          <a:custGeom>
            <a:avLst/>
            <a:gdLst/>
            <a:ahLst/>
            <a:cxnLst/>
            <a:rect r="r" b="b" t="t" l="l"/>
            <a:pathLst>
              <a:path h="8788798" w="12080822">
                <a:moveTo>
                  <a:pt x="0" y="0"/>
                </a:moveTo>
                <a:lnTo>
                  <a:pt x="12080822" y="0"/>
                </a:lnTo>
                <a:lnTo>
                  <a:pt x="12080822" y="8788798"/>
                </a:lnTo>
                <a:lnTo>
                  <a:pt x="0" y="8788798"/>
                </a:lnTo>
                <a:lnTo>
                  <a:pt x="0" y="0"/>
                </a:lnTo>
                <a:close/>
              </a:path>
            </a:pathLst>
          </a:custGeom>
          <a:blipFill>
            <a:blip r:embed="rId4"/>
            <a:stretch>
              <a:fillRect l="0" t="0" r="0" b="0"/>
            </a:stretch>
          </a:blipFill>
        </p:spPr>
      </p:sp>
      <p:sp>
        <p:nvSpPr>
          <p:cNvPr name="TextBox 8" id="8"/>
          <p:cNvSpPr txBox="true"/>
          <p:nvPr/>
        </p:nvSpPr>
        <p:spPr>
          <a:xfrm rot="0">
            <a:off x="2529752" y="162832"/>
            <a:ext cx="13228496"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RESULTADOS NO TESTE - VALE3</a:t>
            </a:r>
          </a:p>
        </p:txBody>
      </p:sp>
    </p:spTree>
  </p:cSld>
  <p:clrMapOvr>
    <a:masterClrMapping/>
  </p:clrMapOvr>
  <p:transition spd="slow">
    <p:push dir="l"/>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361862" y="8164257"/>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560029" y="2144849"/>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27425" y="3810796"/>
            <a:ext cx="19155896" cy="3107232"/>
            <a:chOff x="0" y="0"/>
            <a:chExt cx="5045174" cy="818366"/>
          </a:xfrm>
        </p:grpSpPr>
        <p:sp>
          <p:nvSpPr>
            <p:cNvPr name="Freeform 6" id="6"/>
            <p:cNvSpPr/>
            <p:nvPr/>
          </p:nvSpPr>
          <p:spPr>
            <a:xfrm flipH="false" flipV="false" rot="0">
              <a:off x="0" y="0"/>
              <a:ext cx="5045174" cy="818366"/>
            </a:xfrm>
            <a:custGeom>
              <a:avLst/>
              <a:gdLst/>
              <a:ahLst/>
              <a:cxnLst/>
              <a:rect r="r" b="b" t="t" l="l"/>
              <a:pathLst>
                <a:path h="818366" w="5045174">
                  <a:moveTo>
                    <a:pt x="0" y="0"/>
                  </a:moveTo>
                  <a:lnTo>
                    <a:pt x="5045174" y="0"/>
                  </a:lnTo>
                  <a:lnTo>
                    <a:pt x="5045174" y="818366"/>
                  </a:lnTo>
                  <a:lnTo>
                    <a:pt x="0" y="818366"/>
                  </a:lnTo>
                  <a:close/>
                </a:path>
              </a:pathLst>
            </a:custGeom>
            <a:gradFill rotWithShape="true">
              <a:gsLst>
                <a:gs pos="0">
                  <a:srgbClr val="033031">
                    <a:alpha val="100000"/>
                  </a:srgbClr>
                </a:gs>
                <a:gs pos="100000">
                  <a:srgbClr val="0A4C9E">
                    <a:alpha val="100000"/>
                  </a:srgbClr>
                </a:gs>
              </a:gsLst>
              <a:lin ang="0"/>
            </a:gradFill>
          </p:spPr>
        </p:sp>
        <p:sp>
          <p:nvSpPr>
            <p:cNvPr name="TextBox 7" id="7"/>
            <p:cNvSpPr txBox="true"/>
            <p:nvPr/>
          </p:nvSpPr>
          <p:spPr>
            <a:xfrm>
              <a:off x="0" y="-38100"/>
              <a:ext cx="5045174" cy="856466"/>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162648" y="4050448"/>
            <a:ext cx="15962704" cy="2867580"/>
          </a:xfrm>
          <a:prstGeom prst="rect">
            <a:avLst/>
          </a:prstGeom>
        </p:spPr>
        <p:txBody>
          <a:bodyPr anchor="t" rtlCol="false" tIns="0" lIns="0" bIns="0" rIns="0">
            <a:spAutoFit/>
          </a:bodyPr>
          <a:lstStyle/>
          <a:p>
            <a:pPr algn="ctr">
              <a:lnSpc>
                <a:spcPts val="11147"/>
              </a:lnSpc>
            </a:pPr>
            <a:r>
              <a:rPr lang="en-US" sz="10418">
                <a:solidFill>
                  <a:srgbClr val="FFFFFF"/>
                </a:solidFill>
                <a:latin typeface="HK Modular"/>
                <a:ea typeface="HK Modular"/>
                <a:cs typeface="HK Modular"/>
                <a:sym typeface="HK Modular"/>
              </a:rPr>
              <a:t>CONSIDERAÇÕES FINAIS</a:t>
            </a:r>
          </a:p>
        </p:txBody>
      </p:sp>
      <p:sp>
        <p:nvSpPr>
          <p:cNvPr name="Freeform 9" id="9"/>
          <p:cNvSpPr/>
          <p:nvPr/>
        </p:nvSpPr>
        <p:spPr>
          <a:xfrm flipH="true" flipV="true" rot="0">
            <a:off x="-2926487" y="-373285"/>
            <a:ext cx="7011910" cy="4640610"/>
          </a:xfrm>
          <a:custGeom>
            <a:avLst/>
            <a:gdLst/>
            <a:ahLst/>
            <a:cxnLst/>
            <a:rect r="r" b="b" t="t" l="l"/>
            <a:pathLst>
              <a:path h="4640610" w="7011910">
                <a:moveTo>
                  <a:pt x="7011910" y="4640610"/>
                </a:moveTo>
                <a:lnTo>
                  <a:pt x="0" y="4640610"/>
                </a:lnTo>
                <a:lnTo>
                  <a:pt x="0" y="0"/>
                </a:lnTo>
                <a:lnTo>
                  <a:pt x="7011910" y="0"/>
                </a:lnTo>
                <a:lnTo>
                  <a:pt x="7011910" y="464061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4150591" y="6026735"/>
            <a:ext cx="7011910" cy="4640610"/>
          </a:xfrm>
          <a:custGeom>
            <a:avLst/>
            <a:gdLst/>
            <a:ahLst/>
            <a:cxnLst/>
            <a:rect r="r" b="b" t="t" l="l"/>
            <a:pathLst>
              <a:path h="4640610" w="7011910">
                <a:moveTo>
                  <a:pt x="0" y="0"/>
                </a:moveTo>
                <a:lnTo>
                  <a:pt x="7011910" y="0"/>
                </a:lnTo>
                <a:lnTo>
                  <a:pt x="7011910" y="4640609"/>
                </a:lnTo>
                <a:lnTo>
                  <a:pt x="0" y="46406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7259300" y="9466371"/>
            <a:ext cx="884651" cy="708591"/>
            <a:chOff x="0" y="0"/>
            <a:chExt cx="232994" cy="186625"/>
          </a:xfrm>
        </p:grpSpPr>
        <p:sp>
          <p:nvSpPr>
            <p:cNvPr name="Freeform 12" id="12"/>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13" id="13"/>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35</a:t>
              </a:r>
            </a:p>
          </p:txBody>
        </p:sp>
      </p:grpSp>
    </p:spTree>
  </p:cSld>
  <p:clrMapOvr>
    <a:masterClrMapping/>
  </p:clrMapOvr>
  <p:transition spd="slow">
    <p:push dir="l"/>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p:nvPr/>
        </p:nvGrpSpPr>
        <p:grpSpPr>
          <a:xfrm rot="0">
            <a:off x="-723082" y="3600450"/>
            <a:ext cx="12491423" cy="3086100"/>
            <a:chOff x="0" y="0"/>
            <a:chExt cx="3289922" cy="812800"/>
          </a:xfrm>
        </p:grpSpPr>
        <p:sp>
          <p:nvSpPr>
            <p:cNvPr name="Freeform 5" id="5"/>
            <p:cNvSpPr/>
            <p:nvPr/>
          </p:nvSpPr>
          <p:spPr>
            <a:xfrm flipH="false" flipV="false" rot="0">
              <a:off x="0" y="0"/>
              <a:ext cx="3289922" cy="812800"/>
            </a:xfrm>
            <a:custGeom>
              <a:avLst/>
              <a:gdLst/>
              <a:ahLst/>
              <a:cxnLst/>
              <a:rect r="r" b="b" t="t" l="l"/>
              <a:pathLst>
                <a:path h="812800" w="3289922">
                  <a:moveTo>
                    <a:pt x="3129902" y="0"/>
                  </a:moveTo>
                  <a:lnTo>
                    <a:pt x="160020" y="0"/>
                  </a:lnTo>
                  <a:lnTo>
                    <a:pt x="0" y="160020"/>
                  </a:lnTo>
                  <a:lnTo>
                    <a:pt x="0" y="652780"/>
                  </a:lnTo>
                  <a:lnTo>
                    <a:pt x="160020" y="812800"/>
                  </a:lnTo>
                  <a:lnTo>
                    <a:pt x="3129902" y="812800"/>
                  </a:lnTo>
                  <a:lnTo>
                    <a:pt x="3289922" y="652780"/>
                  </a:lnTo>
                  <a:lnTo>
                    <a:pt x="3289922" y="160020"/>
                  </a:lnTo>
                  <a:lnTo>
                    <a:pt x="3129902" y="0"/>
                  </a:lnTo>
                  <a:close/>
                </a:path>
              </a:pathLst>
            </a:custGeom>
            <a:solidFill>
              <a:srgbClr val="033031"/>
            </a:solidFill>
          </p:spPr>
        </p:sp>
        <p:sp>
          <p:nvSpPr>
            <p:cNvPr name="TextBox 6" id="6"/>
            <p:cNvSpPr txBox="true"/>
            <p:nvPr/>
          </p:nvSpPr>
          <p:spPr>
            <a:xfrm>
              <a:off x="63500" y="25400"/>
              <a:ext cx="3162922" cy="7239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2258028" y="2796965"/>
            <a:ext cx="4028613" cy="4114800"/>
          </a:xfrm>
          <a:custGeom>
            <a:avLst/>
            <a:gdLst/>
            <a:ahLst/>
            <a:cxnLst/>
            <a:rect r="r" b="b" t="t" l="l"/>
            <a:pathLst>
              <a:path h="4114800" w="4028613">
                <a:moveTo>
                  <a:pt x="0" y="0"/>
                </a:moveTo>
                <a:lnTo>
                  <a:pt x="4028613" y="0"/>
                </a:lnTo>
                <a:lnTo>
                  <a:pt x="402861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2088649"/>
            <a:ext cx="10739640"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CONSIDERAÇÕES FINAIS</a:t>
            </a:r>
          </a:p>
        </p:txBody>
      </p:sp>
      <p:sp>
        <p:nvSpPr>
          <p:cNvPr name="TextBox 9" id="9"/>
          <p:cNvSpPr txBox="true"/>
          <p:nvPr/>
        </p:nvSpPr>
        <p:spPr>
          <a:xfrm rot="0">
            <a:off x="370033" y="3966725"/>
            <a:ext cx="10688688" cy="2286875"/>
          </a:xfrm>
          <a:prstGeom prst="rect">
            <a:avLst/>
          </a:prstGeom>
        </p:spPr>
        <p:txBody>
          <a:bodyPr anchor="t" rtlCol="false" tIns="0" lIns="0" bIns="0" rIns="0">
            <a:spAutoFit/>
          </a:bodyPr>
          <a:lstStyle/>
          <a:p>
            <a:pPr algn="just">
              <a:lnSpc>
                <a:spcPts val="4557"/>
              </a:lnSpc>
            </a:pPr>
            <a:r>
              <a:rPr lang="en-US" sz="3255">
                <a:solidFill>
                  <a:srgbClr val="FFFFFF"/>
                </a:solidFill>
                <a:latin typeface="HK Grotesk"/>
                <a:ea typeface="HK Grotesk"/>
                <a:cs typeface="HK Grotesk"/>
                <a:sym typeface="HK Grotesk"/>
              </a:rPr>
              <a:t>O projeto como um todo cumpriu seus objetivos ao testar a aplicabilidade da regressão linear na modelagem de séries temporais financeiras, proporcionando um entendimento sólido sobre seu desempenho e limitações</a:t>
            </a:r>
          </a:p>
        </p:txBody>
      </p:sp>
      <p:grpSp>
        <p:nvGrpSpPr>
          <p:cNvPr name="Group 10" id="10"/>
          <p:cNvGrpSpPr/>
          <p:nvPr/>
        </p:nvGrpSpPr>
        <p:grpSpPr>
          <a:xfrm rot="0">
            <a:off x="17259300" y="9466371"/>
            <a:ext cx="884651" cy="708591"/>
            <a:chOff x="0" y="0"/>
            <a:chExt cx="232994" cy="186625"/>
          </a:xfrm>
        </p:grpSpPr>
        <p:sp>
          <p:nvSpPr>
            <p:cNvPr name="Freeform 11" id="11"/>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12" id="12"/>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36</a:t>
              </a:r>
            </a:p>
          </p:txBody>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361862" y="8164257"/>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560029" y="2144849"/>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27425" y="3810796"/>
            <a:ext cx="19155896" cy="3107232"/>
            <a:chOff x="0" y="0"/>
            <a:chExt cx="5045174" cy="818366"/>
          </a:xfrm>
        </p:grpSpPr>
        <p:sp>
          <p:nvSpPr>
            <p:cNvPr name="Freeform 6" id="6"/>
            <p:cNvSpPr/>
            <p:nvPr/>
          </p:nvSpPr>
          <p:spPr>
            <a:xfrm flipH="false" flipV="false" rot="0">
              <a:off x="0" y="0"/>
              <a:ext cx="5045174" cy="818366"/>
            </a:xfrm>
            <a:custGeom>
              <a:avLst/>
              <a:gdLst/>
              <a:ahLst/>
              <a:cxnLst/>
              <a:rect r="r" b="b" t="t" l="l"/>
              <a:pathLst>
                <a:path h="818366" w="5045174">
                  <a:moveTo>
                    <a:pt x="0" y="0"/>
                  </a:moveTo>
                  <a:lnTo>
                    <a:pt x="5045174" y="0"/>
                  </a:lnTo>
                  <a:lnTo>
                    <a:pt x="5045174" y="818366"/>
                  </a:lnTo>
                  <a:lnTo>
                    <a:pt x="0" y="818366"/>
                  </a:lnTo>
                  <a:close/>
                </a:path>
              </a:pathLst>
            </a:custGeom>
            <a:gradFill rotWithShape="true">
              <a:gsLst>
                <a:gs pos="0">
                  <a:srgbClr val="033031">
                    <a:alpha val="100000"/>
                  </a:srgbClr>
                </a:gs>
                <a:gs pos="100000">
                  <a:srgbClr val="0A4C9E">
                    <a:alpha val="100000"/>
                  </a:srgbClr>
                </a:gs>
              </a:gsLst>
              <a:lin ang="0"/>
            </a:gradFill>
          </p:spPr>
        </p:sp>
        <p:sp>
          <p:nvSpPr>
            <p:cNvPr name="TextBox 7" id="7"/>
            <p:cNvSpPr txBox="true"/>
            <p:nvPr/>
          </p:nvSpPr>
          <p:spPr>
            <a:xfrm>
              <a:off x="0" y="-38100"/>
              <a:ext cx="5045174" cy="856466"/>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162648" y="4050448"/>
            <a:ext cx="15962704" cy="2867580"/>
          </a:xfrm>
          <a:prstGeom prst="rect">
            <a:avLst/>
          </a:prstGeom>
        </p:spPr>
        <p:txBody>
          <a:bodyPr anchor="t" rtlCol="false" tIns="0" lIns="0" bIns="0" rIns="0">
            <a:spAutoFit/>
          </a:bodyPr>
          <a:lstStyle/>
          <a:p>
            <a:pPr algn="ctr">
              <a:lnSpc>
                <a:spcPts val="11147"/>
              </a:lnSpc>
            </a:pPr>
            <a:r>
              <a:rPr lang="en-US" sz="10418">
                <a:solidFill>
                  <a:srgbClr val="FFFFFF"/>
                </a:solidFill>
                <a:latin typeface="HK Modular"/>
                <a:ea typeface="HK Modular"/>
                <a:cs typeface="HK Modular"/>
                <a:sym typeface="HK Modular"/>
              </a:rPr>
              <a:t>PONTUAÇÃO EXTRA</a:t>
            </a:r>
          </a:p>
        </p:txBody>
      </p:sp>
      <p:sp>
        <p:nvSpPr>
          <p:cNvPr name="Freeform 9" id="9"/>
          <p:cNvSpPr/>
          <p:nvPr/>
        </p:nvSpPr>
        <p:spPr>
          <a:xfrm flipH="true" flipV="true" rot="0">
            <a:off x="-2926487" y="-373285"/>
            <a:ext cx="7011910" cy="4640610"/>
          </a:xfrm>
          <a:custGeom>
            <a:avLst/>
            <a:gdLst/>
            <a:ahLst/>
            <a:cxnLst/>
            <a:rect r="r" b="b" t="t" l="l"/>
            <a:pathLst>
              <a:path h="4640610" w="7011910">
                <a:moveTo>
                  <a:pt x="7011910" y="4640610"/>
                </a:moveTo>
                <a:lnTo>
                  <a:pt x="0" y="4640610"/>
                </a:lnTo>
                <a:lnTo>
                  <a:pt x="0" y="0"/>
                </a:lnTo>
                <a:lnTo>
                  <a:pt x="7011910" y="0"/>
                </a:lnTo>
                <a:lnTo>
                  <a:pt x="7011910" y="464061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4150591" y="6026735"/>
            <a:ext cx="7011910" cy="4640610"/>
          </a:xfrm>
          <a:custGeom>
            <a:avLst/>
            <a:gdLst/>
            <a:ahLst/>
            <a:cxnLst/>
            <a:rect r="r" b="b" t="t" l="l"/>
            <a:pathLst>
              <a:path h="4640610" w="7011910">
                <a:moveTo>
                  <a:pt x="0" y="0"/>
                </a:moveTo>
                <a:lnTo>
                  <a:pt x="7011910" y="0"/>
                </a:lnTo>
                <a:lnTo>
                  <a:pt x="7011910" y="4640609"/>
                </a:lnTo>
                <a:lnTo>
                  <a:pt x="0" y="46406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7259300" y="9466371"/>
            <a:ext cx="884651" cy="708591"/>
            <a:chOff x="0" y="0"/>
            <a:chExt cx="232994" cy="186625"/>
          </a:xfrm>
        </p:grpSpPr>
        <p:sp>
          <p:nvSpPr>
            <p:cNvPr name="Freeform 12" id="12"/>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13" id="13"/>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37</a:t>
              </a:r>
            </a:p>
          </p:txBody>
        </p:sp>
      </p:grpSp>
    </p:spTree>
  </p:cSld>
  <p:clrMapOvr>
    <a:masterClrMapping/>
  </p:clrMapOvr>
  <p:transition spd="slow">
    <p:push dir="l"/>
  </p:transition>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9466371"/>
            <a:ext cx="884651" cy="708591"/>
            <a:chOff x="0" y="0"/>
            <a:chExt cx="232994" cy="186625"/>
          </a:xfrm>
        </p:grpSpPr>
        <p:sp>
          <p:nvSpPr>
            <p:cNvPr name="Freeform 4" id="4"/>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5" id="5"/>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38</a:t>
              </a:r>
            </a:p>
          </p:txBody>
        </p:sp>
      </p:grpSp>
      <p:sp>
        <p:nvSpPr>
          <p:cNvPr name="Freeform 6" id="6"/>
          <p:cNvSpPr/>
          <p:nvPr/>
        </p:nvSpPr>
        <p:spPr>
          <a:xfrm flipH="false" flipV="false" rot="0">
            <a:off x="1722044" y="1979830"/>
            <a:ext cx="14843911" cy="6873040"/>
          </a:xfrm>
          <a:custGeom>
            <a:avLst/>
            <a:gdLst/>
            <a:ahLst/>
            <a:cxnLst/>
            <a:rect r="r" b="b" t="t" l="l"/>
            <a:pathLst>
              <a:path h="6873040" w="14843911">
                <a:moveTo>
                  <a:pt x="0" y="0"/>
                </a:moveTo>
                <a:lnTo>
                  <a:pt x="14843912" y="0"/>
                </a:lnTo>
                <a:lnTo>
                  <a:pt x="14843912" y="6873040"/>
                </a:lnTo>
                <a:lnTo>
                  <a:pt x="0" y="6873040"/>
                </a:lnTo>
                <a:lnTo>
                  <a:pt x="0" y="0"/>
                </a:lnTo>
                <a:close/>
              </a:path>
            </a:pathLst>
          </a:custGeom>
          <a:blipFill>
            <a:blip r:embed="rId3"/>
            <a:stretch>
              <a:fillRect l="0" t="0" r="0" b="0"/>
            </a:stretch>
          </a:blipFill>
        </p:spPr>
      </p:sp>
      <p:sp>
        <p:nvSpPr>
          <p:cNvPr name="TextBox 7" id="7"/>
          <p:cNvSpPr txBox="true"/>
          <p:nvPr/>
        </p:nvSpPr>
        <p:spPr>
          <a:xfrm rot="0">
            <a:off x="3264012" y="529952"/>
            <a:ext cx="11759976" cy="1045121"/>
          </a:xfrm>
          <a:prstGeom prst="rect">
            <a:avLst/>
          </a:prstGeom>
        </p:spPr>
        <p:txBody>
          <a:bodyPr anchor="t" rtlCol="false" tIns="0" lIns="0" bIns="0" rIns="0">
            <a:spAutoFit/>
          </a:bodyPr>
          <a:lstStyle/>
          <a:p>
            <a:pPr algn="ctr">
              <a:lnSpc>
                <a:spcPts val="8140"/>
              </a:lnSpc>
            </a:pPr>
            <a:r>
              <a:rPr lang="en-US" b="true" sz="7204">
                <a:solidFill>
                  <a:srgbClr val="FFFFFF"/>
                </a:solidFill>
                <a:latin typeface="Glacial Indifference Bold"/>
                <a:ea typeface="Glacial Indifference Bold"/>
                <a:cs typeface="Glacial Indifference Bold"/>
                <a:sym typeface="Glacial Indifference Bold"/>
              </a:rPr>
              <a:t>INTERFACE</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9466371"/>
            <a:ext cx="884651" cy="708591"/>
            <a:chOff x="0" y="0"/>
            <a:chExt cx="232994" cy="186625"/>
          </a:xfrm>
        </p:grpSpPr>
        <p:sp>
          <p:nvSpPr>
            <p:cNvPr name="Freeform 4" id="4"/>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5" id="5"/>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39</a:t>
              </a:r>
            </a:p>
          </p:txBody>
        </p:sp>
      </p:grpSp>
      <p:sp>
        <p:nvSpPr>
          <p:cNvPr name="Freeform 6" id="6"/>
          <p:cNvSpPr/>
          <p:nvPr/>
        </p:nvSpPr>
        <p:spPr>
          <a:xfrm flipH="false" flipV="false" rot="0">
            <a:off x="1722044" y="1982894"/>
            <a:ext cx="14843911" cy="6919427"/>
          </a:xfrm>
          <a:custGeom>
            <a:avLst/>
            <a:gdLst/>
            <a:ahLst/>
            <a:cxnLst/>
            <a:rect r="r" b="b" t="t" l="l"/>
            <a:pathLst>
              <a:path h="6919427" w="14843911">
                <a:moveTo>
                  <a:pt x="0" y="0"/>
                </a:moveTo>
                <a:lnTo>
                  <a:pt x="14843912" y="0"/>
                </a:lnTo>
                <a:lnTo>
                  <a:pt x="14843912" y="6919428"/>
                </a:lnTo>
                <a:lnTo>
                  <a:pt x="0" y="6919428"/>
                </a:lnTo>
                <a:lnTo>
                  <a:pt x="0" y="0"/>
                </a:lnTo>
                <a:close/>
              </a:path>
            </a:pathLst>
          </a:custGeom>
          <a:blipFill>
            <a:blip r:embed="rId3"/>
            <a:stretch>
              <a:fillRect l="0" t="0" r="0" b="0"/>
            </a:stretch>
          </a:blipFill>
        </p:spPr>
      </p:sp>
      <p:sp>
        <p:nvSpPr>
          <p:cNvPr name="TextBox 7" id="7"/>
          <p:cNvSpPr txBox="true"/>
          <p:nvPr/>
        </p:nvSpPr>
        <p:spPr>
          <a:xfrm rot="0">
            <a:off x="3264012" y="529952"/>
            <a:ext cx="11759976" cy="1045121"/>
          </a:xfrm>
          <a:prstGeom prst="rect">
            <a:avLst/>
          </a:prstGeom>
        </p:spPr>
        <p:txBody>
          <a:bodyPr anchor="t" rtlCol="false" tIns="0" lIns="0" bIns="0" rIns="0">
            <a:spAutoFit/>
          </a:bodyPr>
          <a:lstStyle/>
          <a:p>
            <a:pPr algn="ctr">
              <a:lnSpc>
                <a:spcPts val="8140"/>
              </a:lnSpc>
            </a:pPr>
            <a:r>
              <a:rPr lang="en-US" b="true" sz="7204">
                <a:solidFill>
                  <a:srgbClr val="FFFFFF"/>
                </a:solidFill>
                <a:latin typeface="Glacial Indifference Bold"/>
                <a:ea typeface="Glacial Indifference Bold"/>
                <a:cs typeface="Glacial Indifference Bold"/>
                <a:sym typeface="Glacial Indifference Bold"/>
              </a:rPr>
              <a:t>INTERFACE</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361862" y="8164257"/>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560029" y="2144849"/>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true" rot="0">
            <a:off x="-2926487" y="-373285"/>
            <a:ext cx="7011910" cy="4640610"/>
          </a:xfrm>
          <a:custGeom>
            <a:avLst/>
            <a:gdLst/>
            <a:ahLst/>
            <a:cxnLst/>
            <a:rect r="r" b="b" t="t" l="l"/>
            <a:pathLst>
              <a:path h="4640610" w="7011910">
                <a:moveTo>
                  <a:pt x="7011910" y="4640610"/>
                </a:moveTo>
                <a:lnTo>
                  <a:pt x="0" y="4640610"/>
                </a:lnTo>
                <a:lnTo>
                  <a:pt x="0" y="0"/>
                </a:lnTo>
                <a:lnTo>
                  <a:pt x="7011910" y="0"/>
                </a:lnTo>
                <a:lnTo>
                  <a:pt x="7011910" y="464061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327425" y="4267325"/>
            <a:ext cx="19155896" cy="2310002"/>
            <a:chOff x="0" y="0"/>
            <a:chExt cx="5045174" cy="608396"/>
          </a:xfrm>
        </p:grpSpPr>
        <p:sp>
          <p:nvSpPr>
            <p:cNvPr name="Freeform 7" id="7"/>
            <p:cNvSpPr/>
            <p:nvPr/>
          </p:nvSpPr>
          <p:spPr>
            <a:xfrm flipH="false" flipV="false" rot="0">
              <a:off x="0" y="0"/>
              <a:ext cx="5045174" cy="608396"/>
            </a:xfrm>
            <a:custGeom>
              <a:avLst/>
              <a:gdLst/>
              <a:ahLst/>
              <a:cxnLst/>
              <a:rect r="r" b="b" t="t" l="l"/>
              <a:pathLst>
                <a:path h="608396" w="5045174">
                  <a:moveTo>
                    <a:pt x="0" y="0"/>
                  </a:moveTo>
                  <a:lnTo>
                    <a:pt x="5045174" y="0"/>
                  </a:lnTo>
                  <a:lnTo>
                    <a:pt x="5045174" y="608396"/>
                  </a:lnTo>
                  <a:lnTo>
                    <a:pt x="0" y="608396"/>
                  </a:lnTo>
                  <a:close/>
                </a:path>
              </a:pathLst>
            </a:custGeom>
            <a:gradFill rotWithShape="true">
              <a:gsLst>
                <a:gs pos="0">
                  <a:srgbClr val="033031">
                    <a:alpha val="100000"/>
                  </a:srgbClr>
                </a:gs>
                <a:gs pos="100000">
                  <a:srgbClr val="0A4C9E">
                    <a:alpha val="100000"/>
                  </a:srgbClr>
                </a:gs>
              </a:gsLst>
              <a:lin ang="0"/>
            </a:gradFill>
          </p:spPr>
        </p:sp>
        <p:sp>
          <p:nvSpPr>
            <p:cNvPr name="TextBox 8" id="8"/>
            <p:cNvSpPr txBox="true"/>
            <p:nvPr/>
          </p:nvSpPr>
          <p:spPr>
            <a:xfrm>
              <a:off x="0" y="-38100"/>
              <a:ext cx="5045174" cy="646496"/>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162648" y="4765607"/>
            <a:ext cx="15962704" cy="1457880"/>
          </a:xfrm>
          <a:prstGeom prst="rect">
            <a:avLst/>
          </a:prstGeom>
        </p:spPr>
        <p:txBody>
          <a:bodyPr anchor="t" rtlCol="false" tIns="0" lIns="0" bIns="0" rIns="0">
            <a:spAutoFit/>
          </a:bodyPr>
          <a:lstStyle/>
          <a:p>
            <a:pPr algn="ctr">
              <a:lnSpc>
                <a:spcPts val="11147"/>
              </a:lnSpc>
            </a:pPr>
            <a:r>
              <a:rPr lang="en-US" sz="10418">
                <a:solidFill>
                  <a:srgbClr val="FFFFFF"/>
                </a:solidFill>
                <a:latin typeface="HK Modular"/>
                <a:ea typeface="HK Modular"/>
                <a:cs typeface="HK Modular"/>
                <a:sym typeface="HK Modular"/>
              </a:rPr>
              <a:t>INTRODUÇÃO</a:t>
            </a:r>
          </a:p>
        </p:txBody>
      </p:sp>
      <p:sp>
        <p:nvSpPr>
          <p:cNvPr name="Freeform 10" id="10"/>
          <p:cNvSpPr/>
          <p:nvPr/>
        </p:nvSpPr>
        <p:spPr>
          <a:xfrm flipH="false" flipV="false" rot="0">
            <a:off x="14150591" y="6026735"/>
            <a:ext cx="7011910" cy="4640610"/>
          </a:xfrm>
          <a:custGeom>
            <a:avLst/>
            <a:gdLst/>
            <a:ahLst/>
            <a:cxnLst/>
            <a:rect r="r" b="b" t="t" l="l"/>
            <a:pathLst>
              <a:path h="4640610" w="7011910">
                <a:moveTo>
                  <a:pt x="0" y="0"/>
                </a:moveTo>
                <a:lnTo>
                  <a:pt x="7011910" y="0"/>
                </a:lnTo>
                <a:lnTo>
                  <a:pt x="7011910" y="4640609"/>
                </a:lnTo>
                <a:lnTo>
                  <a:pt x="0" y="46406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7259300" y="9466371"/>
            <a:ext cx="884651" cy="708591"/>
            <a:chOff x="0" y="0"/>
            <a:chExt cx="232994" cy="186625"/>
          </a:xfrm>
        </p:grpSpPr>
        <p:sp>
          <p:nvSpPr>
            <p:cNvPr name="Freeform 12" id="12"/>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13" id="13"/>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4</a:t>
              </a:r>
            </a:p>
          </p:txBody>
        </p:sp>
      </p:grpSp>
    </p:spTree>
  </p:cSld>
  <p:clrMapOvr>
    <a:masterClrMapping/>
  </p:clrMapOvr>
  <p:transition spd="slow">
    <p:push dir="l"/>
  </p:transition>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9466371"/>
            <a:ext cx="884651" cy="708591"/>
            <a:chOff x="0" y="0"/>
            <a:chExt cx="232994" cy="186625"/>
          </a:xfrm>
        </p:grpSpPr>
        <p:sp>
          <p:nvSpPr>
            <p:cNvPr name="Freeform 4" id="4"/>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5" id="5"/>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40</a:t>
              </a:r>
            </a:p>
          </p:txBody>
        </p:sp>
      </p:grpSp>
      <p:sp>
        <p:nvSpPr>
          <p:cNvPr name="Freeform 6" id="6"/>
          <p:cNvSpPr/>
          <p:nvPr/>
        </p:nvSpPr>
        <p:spPr>
          <a:xfrm flipH="false" flipV="false" rot="0">
            <a:off x="1722044" y="1993408"/>
            <a:ext cx="14843911" cy="6896234"/>
          </a:xfrm>
          <a:custGeom>
            <a:avLst/>
            <a:gdLst/>
            <a:ahLst/>
            <a:cxnLst/>
            <a:rect r="r" b="b" t="t" l="l"/>
            <a:pathLst>
              <a:path h="6896234" w="14843911">
                <a:moveTo>
                  <a:pt x="0" y="0"/>
                </a:moveTo>
                <a:lnTo>
                  <a:pt x="14843912" y="0"/>
                </a:lnTo>
                <a:lnTo>
                  <a:pt x="14843912" y="6896233"/>
                </a:lnTo>
                <a:lnTo>
                  <a:pt x="0" y="6896233"/>
                </a:lnTo>
                <a:lnTo>
                  <a:pt x="0" y="0"/>
                </a:lnTo>
                <a:close/>
              </a:path>
            </a:pathLst>
          </a:custGeom>
          <a:blipFill>
            <a:blip r:embed="rId3"/>
            <a:stretch>
              <a:fillRect l="0" t="0" r="0" b="0"/>
            </a:stretch>
          </a:blipFill>
        </p:spPr>
      </p:sp>
      <p:sp>
        <p:nvSpPr>
          <p:cNvPr name="TextBox 7" id="7"/>
          <p:cNvSpPr txBox="true"/>
          <p:nvPr/>
        </p:nvSpPr>
        <p:spPr>
          <a:xfrm rot="0">
            <a:off x="3264012" y="529952"/>
            <a:ext cx="11759976" cy="1045121"/>
          </a:xfrm>
          <a:prstGeom prst="rect">
            <a:avLst/>
          </a:prstGeom>
        </p:spPr>
        <p:txBody>
          <a:bodyPr anchor="t" rtlCol="false" tIns="0" lIns="0" bIns="0" rIns="0">
            <a:spAutoFit/>
          </a:bodyPr>
          <a:lstStyle/>
          <a:p>
            <a:pPr algn="ctr">
              <a:lnSpc>
                <a:spcPts val="8140"/>
              </a:lnSpc>
            </a:pPr>
            <a:r>
              <a:rPr lang="en-US" b="true" sz="7204">
                <a:solidFill>
                  <a:srgbClr val="FFFFFF"/>
                </a:solidFill>
                <a:latin typeface="Glacial Indifference Bold"/>
                <a:ea typeface="Glacial Indifference Bold"/>
                <a:cs typeface="Glacial Indifference Bold"/>
                <a:sym typeface="Glacial Indifference Bold"/>
              </a:rPr>
              <a:t>INTERFACE</a:t>
            </a:r>
          </a:p>
        </p:txBody>
      </p:sp>
    </p:spTree>
  </p:cSld>
  <p:clrMapOvr>
    <a:masterClrMapping/>
  </p:clrMapOvr>
  <p:transition spd="slow">
    <p:push dir="l"/>
  </p:transition>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9466371"/>
            <a:ext cx="884651" cy="708591"/>
            <a:chOff x="0" y="0"/>
            <a:chExt cx="232994" cy="186625"/>
          </a:xfrm>
        </p:grpSpPr>
        <p:sp>
          <p:nvSpPr>
            <p:cNvPr name="Freeform 4" id="4"/>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5" id="5"/>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41</a:t>
              </a:r>
            </a:p>
          </p:txBody>
        </p:sp>
      </p:grpSp>
      <p:sp>
        <p:nvSpPr>
          <p:cNvPr name="Freeform 6" id="6"/>
          <p:cNvSpPr/>
          <p:nvPr/>
        </p:nvSpPr>
        <p:spPr>
          <a:xfrm flipH="false" flipV="false" rot="0">
            <a:off x="1722044" y="2045096"/>
            <a:ext cx="14843911" cy="6888502"/>
          </a:xfrm>
          <a:custGeom>
            <a:avLst/>
            <a:gdLst/>
            <a:ahLst/>
            <a:cxnLst/>
            <a:rect r="r" b="b" t="t" l="l"/>
            <a:pathLst>
              <a:path h="6888502" w="14843911">
                <a:moveTo>
                  <a:pt x="0" y="0"/>
                </a:moveTo>
                <a:lnTo>
                  <a:pt x="14843912" y="0"/>
                </a:lnTo>
                <a:lnTo>
                  <a:pt x="14843912" y="6888502"/>
                </a:lnTo>
                <a:lnTo>
                  <a:pt x="0" y="6888502"/>
                </a:lnTo>
                <a:lnTo>
                  <a:pt x="0" y="0"/>
                </a:lnTo>
                <a:close/>
              </a:path>
            </a:pathLst>
          </a:custGeom>
          <a:blipFill>
            <a:blip r:embed="rId3"/>
            <a:stretch>
              <a:fillRect l="0" t="0" r="0" b="0"/>
            </a:stretch>
          </a:blipFill>
        </p:spPr>
      </p:sp>
      <p:sp>
        <p:nvSpPr>
          <p:cNvPr name="TextBox 7" id="7"/>
          <p:cNvSpPr txBox="true"/>
          <p:nvPr/>
        </p:nvSpPr>
        <p:spPr>
          <a:xfrm rot="0">
            <a:off x="3264012" y="529952"/>
            <a:ext cx="11759976" cy="1045121"/>
          </a:xfrm>
          <a:prstGeom prst="rect">
            <a:avLst/>
          </a:prstGeom>
        </p:spPr>
        <p:txBody>
          <a:bodyPr anchor="t" rtlCol="false" tIns="0" lIns="0" bIns="0" rIns="0">
            <a:spAutoFit/>
          </a:bodyPr>
          <a:lstStyle/>
          <a:p>
            <a:pPr algn="ctr">
              <a:lnSpc>
                <a:spcPts val="8140"/>
              </a:lnSpc>
            </a:pPr>
            <a:r>
              <a:rPr lang="en-US" b="true" sz="7204">
                <a:solidFill>
                  <a:srgbClr val="FFFFFF"/>
                </a:solidFill>
                <a:latin typeface="Glacial Indifference Bold"/>
                <a:ea typeface="Glacial Indifference Bold"/>
                <a:cs typeface="Glacial Indifference Bold"/>
                <a:sym typeface="Glacial Indifference Bold"/>
              </a:rPr>
              <a:t>INTERFACE</a:t>
            </a:r>
          </a:p>
        </p:txBody>
      </p:sp>
    </p:spTree>
  </p:cSld>
  <p:clrMapOvr>
    <a:masterClrMapping/>
  </p:clrMapOvr>
  <p:transition spd="slow">
    <p:push dir="l"/>
  </p:transition>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9466371"/>
            <a:ext cx="884651" cy="708591"/>
            <a:chOff x="0" y="0"/>
            <a:chExt cx="232994" cy="186625"/>
          </a:xfrm>
        </p:grpSpPr>
        <p:sp>
          <p:nvSpPr>
            <p:cNvPr name="Freeform 4" id="4"/>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5" id="5"/>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42</a:t>
              </a:r>
            </a:p>
          </p:txBody>
        </p:sp>
      </p:grpSp>
      <p:sp>
        <p:nvSpPr>
          <p:cNvPr name="Freeform 6" id="6"/>
          <p:cNvSpPr/>
          <p:nvPr/>
        </p:nvSpPr>
        <p:spPr>
          <a:xfrm flipH="false" flipV="false" rot="0">
            <a:off x="1722044" y="2031517"/>
            <a:ext cx="14843911" cy="6865309"/>
          </a:xfrm>
          <a:custGeom>
            <a:avLst/>
            <a:gdLst/>
            <a:ahLst/>
            <a:cxnLst/>
            <a:rect r="r" b="b" t="t" l="l"/>
            <a:pathLst>
              <a:path h="6865309" w="14843911">
                <a:moveTo>
                  <a:pt x="0" y="0"/>
                </a:moveTo>
                <a:lnTo>
                  <a:pt x="14843912" y="0"/>
                </a:lnTo>
                <a:lnTo>
                  <a:pt x="14843912" y="6865309"/>
                </a:lnTo>
                <a:lnTo>
                  <a:pt x="0" y="6865309"/>
                </a:lnTo>
                <a:lnTo>
                  <a:pt x="0" y="0"/>
                </a:lnTo>
                <a:close/>
              </a:path>
            </a:pathLst>
          </a:custGeom>
          <a:blipFill>
            <a:blip r:embed="rId3"/>
            <a:stretch>
              <a:fillRect l="0" t="0" r="0" b="0"/>
            </a:stretch>
          </a:blipFill>
        </p:spPr>
      </p:sp>
      <p:sp>
        <p:nvSpPr>
          <p:cNvPr name="TextBox 7" id="7"/>
          <p:cNvSpPr txBox="true"/>
          <p:nvPr/>
        </p:nvSpPr>
        <p:spPr>
          <a:xfrm rot="0">
            <a:off x="3264012" y="529952"/>
            <a:ext cx="11759976" cy="1045121"/>
          </a:xfrm>
          <a:prstGeom prst="rect">
            <a:avLst/>
          </a:prstGeom>
        </p:spPr>
        <p:txBody>
          <a:bodyPr anchor="t" rtlCol="false" tIns="0" lIns="0" bIns="0" rIns="0">
            <a:spAutoFit/>
          </a:bodyPr>
          <a:lstStyle/>
          <a:p>
            <a:pPr algn="ctr">
              <a:lnSpc>
                <a:spcPts val="8140"/>
              </a:lnSpc>
            </a:pPr>
            <a:r>
              <a:rPr lang="en-US" b="true" sz="7204">
                <a:solidFill>
                  <a:srgbClr val="FFFFFF"/>
                </a:solidFill>
                <a:latin typeface="Glacial Indifference Bold"/>
                <a:ea typeface="Glacial Indifference Bold"/>
                <a:cs typeface="Glacial Indifference Bold"/>
                <a:sym typeface="Glacial Indifference Bold"/>
              </a:rPr>
              <a:t>INTERFACE</a:t>
            </a:r>
          </a:p>
        </p:txBody>
      </p:sp>
    </p:spTree>
  </p:cSld>
  <p:clrMapOvr>
    <a:masterClrMapping/>
  </p:clrMapOvr>
  <p:transition spd="slow">
    <p:push dir="l"/>
  </p:transition>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9466371"/>
            <a:ext cx="884651" cy="708591"/>
            <a:chOff x="0" y="0"/>
            <a:chExt cx="232994" cy="186625"/>
          </a:xfrm>
        </p:grpSpPr>
        <p:sp>
          <p:nvSpPr>
            <p:cNvPr name="Freeform 4" id="4"/>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5" id="5"/>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43</a:t>
              </a:r>
            </a:p>
          </p:txBody>
        </p:sp>
      </p:grpSp>
      <p:sp>
        <p:nvSpPr>
          <p:cNvPr name="Freeform 6" id="6"/>
          <p:cNvSpPr/>
          <p:nvPr/>
        </p:nvSpPr>
        <p:spPr>
          <a:xfrm flipH="false" flipV="false" rot="0">
            <a:off x="1722044" y="1959242"/>
            <a:ext cx="14843911" cy="6865309"/>
          </a:xfrm>
          <a:custGeom>
            <a:avLst/>
            <a:gdLst/>
            <a:ahLst/>
            <a:cxnLst/>
            <a:rect r="r" b="b" t="t" l="l"/>
            <a:pathLst>
              <a:path h="6865309" w="14843911">
                <a:moveTo>
                  <a:pt x="0" y="0"/>
                </a:moveTo>
                <a:lnTo>
                  <a:pt x="14843912" y="0"/>
                </a:lnTo>
                <a:lnTo>
                  <a:pt x="14843912" y="6865309"/>
                </a:lnTo>
                <a:lnTo>
                  <a:pt x="0" y="6865309"/>
                </a:lnTo>
                <a:lnTo>
                  <a:pt x="0" y="0"/>
                </a:lnTo>
                <a:close/>
              </a:path>
            </a:pathLst>
          </a:custGeom>
          <a:blipFill>
            <a:blip r:embed="rId3"/>
            <a:stretch>
              <a:fillRect l="0" t="0" r="0" b="0"/>
            </a:stretch>
          </a:blipFill>
        </p:spPr>
      </p:sp>
      <p:sp>
        <p:nvSpPr>
          <p:cNvPr name="TextBox 7" id="7"/>
          <p:cNvSpPr txBox="true"/>
          <p:nvPr/>
        </p:nvSpPr>
        <p:spPr>
          <a:xfrm rot="0">
            <a:off x="3264012" y="529952"/>
            <a:ext cx="11759976" cy="1045121"/>
          </a:xfrm>
          <a:prstGeom prst="rect">
            <a:avLst/>
          </a:prstGeom>
        </p:spPr>
        <p:txBody>
          <a:bodyPr anchor="t" rtlCol="false" tIns="0" lIns="0" bIns="0" rIns="0">
            <a:spAutoFit/>
          </a:bodyPr>
          <a:lstStyle/>
          <a:p>
            <a:pPr algn="ctr">
              <a:lnSpc>
                <a:spcPts val="8140"/>
              </a:lnSpc>
            </a:pPr>
            <a:r>
              <a:rPr lang="en-US" b="true" sz="7204">
                <a:solidFill>
                  <a:srgbClr val="FFFFFF"/>
                </a:solidFill>
                <a:latin typeface="Glacial Indifference Bold"/>
                <a:ea typeface="Glacial Indifference Bold"/>
                <a:cs typeface="Glacial Indifference Bold"/>
                <a:sym typeface="Glacial Indifference Bold"/>
              </a:rPr>
              <a:t>INTERFACE</a:t>
            </a:r>
          </a:p>
        </p:txBody>
      </p:sp>
    </p:spTree>
  </p:cSld>
  <p:clrMapOvr>
    <a:masterClrMapping/>
  </p:clrMapOvr>
  <p:transition spd="slow">
    <p:push dir="l"/>
  </p:transition>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9466371"/>
            <a:ext cx="884651" cy="708591"/>
            <a:chOff x="0" y="0"/>
            <a:chExt cx="232994" cy="186625"/>
          </a:xfrm>
        </p:grpSpPr>
        <p:sp>
          <p:nvSpPr>
            <p:cNvPr name="Freeform 4" id="4"/>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5" id="5"/>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44</a:t>
              </a:r>
            </a:p>
          </p:txBody>
        </p:sp>
      </p:grpSp>
      <p:sp>
        <p:nvSpPr>
          <p:cNvPr name="Freeform 6" id="6"/>
          <p:cNvSpPr/>
          <p:nvPr/>
        </p:nvSpPr>
        <p:spPr>
          <a:xfrm flipH="false" flipV="false" rot="0">
            <a:off x="1722044" y="2076196"/>
            <a:ext cx="14843911" cy="6873040"/>
          </a:xfrm>
          <a:custGeom>
            <a:avLst/>
            <a:gdLst/>
            <a:ahLst/>
            <a:cxnLst/>
            <a:rect r="r" b="b" t="t" l="l"/>
            <a:pathLst>
              <a:path h="6873040" w="14843911">
                <a:moveTo>
                  <a:pt x="0" y="0"/>
                </a:moveTo>
                <a:lnTo>
                  <a:pt x="14843912" y="0"/>
                </a:lnTo>
                <a:lnTo>
                  <a:pt x="14843912" y="6873040"/>
                </a:lnTo>
                <a:lnTo>
                  <a:pt x="0" y="6873040"/>
                </a:lnTo>
                <a:lnTo>
                  <a:pt x="0" y="0"/>
                </a:lnTo>
                <a:close/>
              </a:path>
            </a:pathLst>
          </a:custGeom>
          <a:blipFill>
            <a:blip r:embed="rId3"/>
            <a:stretch>
              <a:fillRect l="0" t="0" r="0" b="0"/>
            </a:stretch>
          </a:blipFill>
        </p:spPr>
      </p:sp>
      <p:sp>
        <p:nvSpPr>
          <p:cNvPr name="TextBox 7" id="7"/>
          <p:cNvSpPr txBox="true"/>
          <p:nvPr/>
        </p:nvSpPr>
        <p:spPr>
          <a:xfrm rot="0">
            <a:off x="3264012" y="529952"/>
            <a:ext cx="11759976" cy="1045121"/>
          </a:xfrm>
          <a:prstGeom prst="rect">
            <a:avLst/>
          </a:prstGeom>
        </p:spPr>
        <p:txBody>
          <a:bodyPr anchor="t" rtlCol="false" tIns="0" lIns="0" bIns="0" rIns="0">
            <a:spAutoFit/>
          </a:bodyPr>
          <a:lstStyle/>
          <a:p>
            <a:pPr algn="ctr">
              <a:lnSpc>
                <a:spcPts val="8140"/>
              </a:lnSpc>
            </a:pPr>
            <a:r>
              <a:rPr lang="en-US" b="true" sz="7204">
                <a:solidFill>
                  <a:srgbClr val="FFFFFF"/>
                </a:solidFill>
                <a:latin typeface="Glacial Indifference Bold"/>
                <a:ea typeface="Glacial Indifference Bold"/>
                <a:cs typeface="Glacial Indifference Bold"/>
                <a:sym typeface="Glacial Indifference Bold"/>
              </a:rPr>
              <a:t>INTERFACE</a:t>
            </a:r>
          </a:p>
        </p:txBody>
      </p:sp>
    </p:spTree>
  </p:cSld>
  <p:clrMapOvr>
    <a:masterClrMapping/>
  </p:clrMapOvr>
  <p:transition spd="slow">
    <p:push dir="l"/>
  </p:transition>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9466371"/>
            <a:ext cx="884651" cy="708591"/>
            <a:chOff x="0" y="0"/>
            <a:chExt cx="232994" cy="186625"/>
          </a:xfrm>
        </p:grpSpPr>
        <p:sp>
          <p:nvSpPr>
            <p:cNvPr name="Freeform 4" id="4"/>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5" id="5"/>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45</a:t>
              </a:r>
            </a:p>
          </p:txBody>
        </p:sp>
      </p:grpSp>
      <p:sp>
        <p:nvSpPr>
          <p:cNvPr name="Freeform 6" id="6"/>
          <p:cNvSpPr/>
          <p:nvPr/>
        </p:nvSpPr>
        <p:spPr>
          <a:xfrm flipH="false" flipV="false" rot="0">
            <a:off x="1722044" y="2042031"/>
            <a:ext cx="14843911" cy="6842115"/>
          </a:xfrm>
          <a:custGeom>
            <a:avLst/>
            <a:gdLst/>
            <a:ahLst/>
            <a:cxnLst/>
            <a:rect r="r" b="b" t="t" l="l"/>
            <a:pathLst>
              <a:path h="6842115" w="14843911">
                <a:moveTo>
                  <a:pt x="0" y="0"/>
                </a:moveTo>
                <a:lnTo>
                  <a:pt x="14843912" y="0"/>
                </a:lnTo>
                <a:lnTo>
                  <a:pt x="14843912" y="6842115"/>
                </a:lnTo>
                <a:lnTo>
                  <a:pt x="0" y="6842115"/>
                </a:lnTo>
                <a:lnTo>
                  <a:pt x="0" y="0"/>
                </a:lnTo>
                <a:close/>
              </a:path>
            </a:pathLst>
          </a:custGeom>
          <a:blipFill>
            <a:blip r:embed="rId3"/>
            <a:stretch>
              <a:fillRect l="0" t="0" r="0" b="0"/>
            </a:stretch>
          </a:blipFill>
        </p:spPr>
      </p:sp>
      <p:sp>
        <p:nvSpPr>
          <p:cNvPr name="TextBox 7" id="7"/>
          <p:cNvSpPr txBox="true"/>
          <p:nvPr/>
        </p:nvSpPr>
        <p:spPr>
          <a:xfrm rot="0">
            <a:off x="3264012" y="529952"/>
            <a:ext cx="11759976" cy="1045121"/>
          </a:xfrm>
          <a:prstGeom prst="rect">
            <a:avLst/>
          </a:prstGeom>
        </p:spPr>
        <p:txBody>
          <a:bodyPr anchor="t" rtlCol="false" tIns="0" lIns="0" bIns="0" rIns="0">
            <a:spAutoFit/>
          </a:bodyPr>
          <a:lstStyle/>
          <a:p>
            <a:pPr algn="ctr">
              <a:lnSpc>
                <a:spcPts val="8140"/>
              </a:lnSpc>
            </a:pPr>
            <a:r>
              <a:rPr lang="en-US" b="true" sz="7204">
                <a:solidFill>
                  <a:srgbClr val="FFFFFF"/>
                </a:solidFill>
                <a:latin typeface="Glacial Indifference Bold"/>
                <a:ea typeface="Glacial Indifference Bold"/>
                <a:cs typeface="Glacial Indifference Bold"/>
                <a:sym typeface="Glacial Indifference Bold"/>
              </a:rPr>
              <a:t>INTERFACE</a:t>
            </a:r>
          </a:p>
        </p:txBody>
      </p:sp>
    </p:spTree>
  </p:cSld>
  <p:clrMapOvr>
    <a:masterClrMapping/>
  </p:clrMapOvr>
  <p:transition spd="slow">
    <p:push dir="l"/>
  </p:transition>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9466371"/>
            <a:ext cx="884651" cy="708591"/>
            <a:chOff x="0" y="0"/>
            <a:chExt cx="232994" cy="186625"/>
          </a:xfrm>
        </p:grpSpPr>
        <p:sp>
          <p:nvSpPr>
            <p:cNvPr name="Freeform 4" id="4"/>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5" id="5"/>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46</a:t>
              </a:r>
            </a:p>
          </p:txBody>
        </p:sp>
      </p:grpSp>
      <p:sp>
        <p:nvSpPr>
          <p:cNvPr name="Freeform 6" id="6"/>
          <p:cNvSpPr/>
          <p:nvPr/>
        </p:nvSpPr>
        <p:spPr>
          <a:xfrm flipH="false" flipV="false" rot="0">
            <a:off x="1599466" y="5418520"/>
            <a:ext cx="4435235" cy="4402146"/>
          </a:xfrm>
          <a:custGeom>
            <a:avLst/>
            <a:gdLst/>
            <a:ahLst/>
            <a:cxnLst/>
            <a:rect r="r" b="b" t="t" l="l"/>
            <a:pathLst>
              <a:path h="4402146" w="4435235">
                <a:moveTo>
                  <a:pt x="0" y="0"/>
                </a:moveTo>
                <a:lnTo>
                  <a:pt x="4435235" y="0"/>
                </a:lnTo>
                <a:lnTo>
                  <a:pt x="4435235" y="4402146"/>
                </a:lnTo>
                <a:lnTo>
                  <a:pt x="0" y="4402146"/>
                </a:lnTo>
                <a:lnTo>
                  <a:pt x="0" y="0"/>
                </a:lnTo>
                <a:close/>
              </a:path>
            </a:pathLst>
          </a:custGeom>
          <a:blipFill>
            <a:blip r:embed="rId3"/>
            <a:stretch>
              <a:fillRect l="0" t="0" r="-3885" b="0"/>
            </a:stretch>
          </a:blipFill>
        </p:spPr>
      </p:sp>
      <p:grpSp>
        <p:nvGrpSpPr>
          <p:cNvPr name="Group 7" id="7"/>
          <p:cNvGrpSpPr/>
          <p:nvPr/>
        </p:nvGrpSpPr>
        <p:grpSpPr>
          <a:xfrm rot="0">
            <a:off x="-483000" y="1869885"/>
            <a:ext cx="12859549" cy="2217673"/>
            <a:chOff x="0" y="0"/>
            <a:chExt cx="3386877" cy="584078"/>
          </a:xfrm>
        </p:grpSpPr>
        <p:sp>
          <p:nvSpPr>
            <p:cNvPr name="Freeform 8" id="8"/>
            <p:cNvSpPr/>
            <p:nvPr/>
          </p:nvSpPr>
          <p:spPr>
            <a:xfrm flipH="false" flipV="false" rot="0">
              <a:off x="0" y="0"/>
              <a:ext cx="3386877" cy="584078"/>
            </a:xfrm>
            <a:custGeom>
              <a:avLst/>
              <a:gdLst/>
              <a:ahLst/>
              <a:cxnLst/>
              <a:rect r="r" b="b" t="t" l="l"/>
              <a:pathLst>
                <a:path h="584078" w="3386877">
                  <a:moveTo>
                    <a:pt x="3226857" y="0"/>
                  </a:moveTo>
                  <a:lnTo>
                    <a:pt x="160020" y="0"/>
                  </a:lnTo>
                  <a:lnTo>
                    <a:pt x="0" y="160020"/>
                  </a:lnTo>
                  <a:lnTo>
                    <a:pt x="0" y="424058"/>
                  </a:lnTo>
                  <a:lnTo>
                    <a:pt x="160020" y="584078"/>
                  </a:lnTo>
                  <a:lnTo>
                    <a:pt x="3226857" y="584078"/>
                  </a:lnTo>
                  <a:lnTo>
                    <a:pt x="3386877" y="424058"/>
                  </a:lnTo>
                  <a:lnTo>
                    <a:pt x="3386877" y="160020"/>
                  </a:lnTo>
                  <a:lnTo>
                    <a:pt x="3226857" y="0"/>
                  </a:lnTo>
                  <a:close/>
                </a:path>
              </a:pathLst>
            </a:custGeom>
            <a:solidFill>
              <a:srgbClr val="033031"/>
            </a:solidFill>
          </p:spPr>
        </p:sp>
        <p:sp>
          <p:nvSpPr>
            <p:cNvPr name="TextBox 9" id="9"/>
            <p:cNvSpPr txBox="true"/>
            <p:nvPr/>
          </p:nvSpPr>
          <p:spPr>
            <a:xfrm>
              <a:off x="63500" y="25400"/>
              <a:ext cx="3259877" cy="495178"/>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872491" y="4371542"/>
            <a:ext cx="10993321" cy="762993"/>
          </a:xfrm>
          <a:custGeom>
            <a:avLst/>
            <a:gdLst/>
            <a:ahLst/>
            <a:cxnLst/>
            <a:rect r="r" b="b" t="t" l="l"/>
            <a:pathLst>
              <a:path h="762993" w="10993321">
                <a:moveTo>
                  <a:pt x="0" y="0"/>
                </a:moveTo>
                <a:lnTo>
                  <a:pt x="10993321" y="0"/>
                </a:lnTo>
                <a:lnTo>
                  <a:pt x="10993321" y="762993"/>
                </a:lnTo>
                <a:lnTo>
                  <a:pt x="0" y="762993"/>
                </a:lnTo>
                <a:lnTo>
                  <a:pt x="0" y="0"/>
                </a:lnTo>
                <a:close/>
              </a:path>
            </a:pathLst>
          </a:custGeom>
          <a:blipFill>
            <a:blip r:embed="rId4"/>
            <a:stretch>
              <a:fillRect l="0" t="0" r="0" b="0"/>
            </a:stretch>
          </a:blipFill>
        </p:spPr>
      </p:sp>
      <p:sp>
        <p:nvSpPr>
          <p:cNvPr name="TextBox 11" id="11"/>
          <p:cNvSpPr txBox="true"/>
          <p:nvPr/>
        </p:nvSpPr>
        <p:spPr>
          <a:xfrm rot="0">
            <a:off x="3264012" y="529952"/>
            <a:ext cx="11759976" cy="1045121"/>
          </a:xfrm>
          <a:prstGeom prst="rect">
            <a:avLst/>
          </a:prstGeom>
        </p:spPr>
        <p:txBody>
          <a:bodyPr anchor="t" rtlCol="false" tIns="0" lIns="0" bIns="0" rIns="0">
            <a:spAutoFit/>
          </a:bodyPr>
          <a:lstStyle/>
          <a:p>
            <a:pPr algn="ctr">
              <a:lnSpc>
                <a:spcPts val="8140"/>
              </a:lnSpc>
            </a:pPr>
            <a:r>
              <a:rPr lang="en-US" b="true" sz="7204">
                <a:solidFill>
                  <a:srgbClr val="FFFFFF"/>
                </a:solidFill>
                <a:latin typeface="Glacial Indifference Bold"/>
                <a:ea typeface="Glacial Indifference Bold"/>
                <a:cs typeface="Glacial Indifference Bold"/>
                <a:sym typeface="Glacial Indifference Bold"/>
              </a:rPr>
              <a:t>COMANDOS VIA PROMPT</a:t>
            </a:r>
          </a:p>
        </p:txBody>
      </p:sp>
      <p:sp>
        <p:nvSpPr>
          <p:cNvPr name="TextBox 12" id="12"/>
          <p:cNvSpPr txBox="true"/>
          <p:nvPr/>
        </p:nvSpPr>
        <p:spPr>
          <a:xfrm rot="0">
            <a:off x="872491" y="2033789"/>
            <a:ext cx="10688688" cy="1711151"/>
          </a:xfrm>
          <a:prstGeom prst="rect">
            <a:avLst/>
          </a:prstGeom>
        </p:spPr>
        <p:txBody>
          <a:bodyPr anchor="t" rtlCol="false" tIns="0" lIns="0" bIns="0" rIns="0">
            <a:spAutoFit/>
          </a:bodyPr>
          <a:lstStyle/>
          <a:p>
            <a:pPr algn="just">
              <a:lnSpc>
                <a:spcPts val="4557"/>
              </a:lnSpc>
            </a:pPr>
            <a:r>
              <a:rPr lang="en-US" sz="3255">
                <a:solidFill>
                  <a:srgbClr val="FFFFFF"/>
                </a:solidFill>
                <a:latin typeface="HK Grotesk"/>
                <a:ea typeface="HK Grotesk"/>
                <a:cs typeface="HK Grotesk"/>
                <a:sym typeface="HK Grotesk"/>
              </a:rPr>
              <a:t>É possível treinar o modelo e obter suas métricas via prompt, passando o caminho do arquivo .CSV como parâmetro, além do tamanho da janela e da ação desejada</a:t>
            </a:r>
          </a:p>
        </p:txBody>
      </p:sp>
    </p:spTree>
  </p:cSld>
  <p:clrMapOvr>
    <a:masterClrMapping/>
  </p:clrMapOvr>
  <p:transition spd="slow">
    <p:push dir="l"/>
  </p:transition>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9466371"/>
            <a:ext cx="884651" cy="708591"/>
            <a:chOff x="0" y="0"/>
            <a:chExt cx="232994" cy="186625"/>
          </a:xfrm>
        </p:grpSpPr>
        <p:sp>
          <p:nvSpPr>
            <p:cNvPr name="Freeform 4" id="4"/>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5" id="5"/>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47</a:t>
              </a:r>
            </a:p>
          </p:txBody>
        </p:sp>
      </p:grpSp>
      <p:sp>
        <p:nvSpPr>
          <p:cNvPr name="Freeform 6" id="6"/>
          <p:cNvSpPr/>
          <p:nvPr/>
        </p:nvSpPr>
        <p:spPr>
          <a:xfrm flipH="false" flipV="false" rot="0">
            <a:off x="324885" y="1870294"/>
            <a:ext cx="17638229" cy="7300857"/>
          </a:xfrm>
          <a:custGeom>
            <a:avLst/>
            <a:gdLst/>
            <a:ahLst/>
            <a:cxnLst/>
            <a:rect r="r" b="b" t="t" l="l"/>
            <a:pathLst>
              <a:path h="7300857" w="17638229">
                <a:moveTo>
                  <a:pt x="0" y="0"/>
                </a:moveTo>
                <a:lnTo>
                  <a:pt x="17638230" y="0"/>
                </a:lnTo>
                <a:lnTo>
                  <a:pt x="17638230" y="7300856"/>
                </a:lnTo>
                <a:lnTo>
                  <a:pt x="0" y="7300856"/>
                </a:lnTo>
                <a:lnTo>
                  <a:pt x="0" y="0"/>
                </a:lnTo>
                <a:close/>
              </a:path>
            </a:pathLst>
          </a:custGeom>
          <a:blipFill>
            <a:blip r:embed="rId3"/>
            <a:stretch>
              <a:fillRect l="-6688" t="-23147" r="0" b="-21837"/>
            </a:stretch>
          </a:blipFill>
        </p:spPr>
      </p:sp>
      <p:sp>
        <p:nvSpPr>
          <p:cNvPr name="TextBox 7" id="7"/>
          <p:cNvSpPr txBox="true"/>
          <p:nvPr/>
        </p:nvSpPr>
        <p:spPr>
          <a:xfrm rot="0">
            <a:off x="3264012" y="529952"/>
            <a:ext cx="11759976" cy="1045121"/>
          </a:xfrm>
          <a:prstGeom prst="rect">
            <a:avLst/>
          </a:prstGeom>
        </p:spPr>
        <p:txBody>
          <a:bodyPr anchor="t" rtlCol="false" tIns="0" lIns="0" bIns="0" rIns="0">
            <a:spAutoFit/>
          </a:bodyPr>
          <a:lstStyle/>
          <a:p>
            <a:pPr algn="ctr">
              <a:lnSpc>
                <a:spcPts val="8140"/>
              </a:lnSpc>
            </a:pPr>
            <a:r>
              <a:rPr lang="en-US" b="true" sz="7204">
                <a:solidFill>
                  <a:srgbClr val="FFFFFF"/>
                </a:solidFill>
                <a:latin typeface="Glacial Indifference Bold"/>
                <a:ea typeface="Glacial Indifference Bold"/>
                <a:cs typeface="Glacial Indifference Bold"/>
                <a:sym typeface="Glacial Indifference Bold"/>
              </a:rPr>
              <a:t>BIBLIOTECA PRIVADA</a:t>
            </a:r>
          </a:p>
        </p:txBody>
      </p:sp>
    </p:spTree>
  </p:cSld>
  <p:clrMapOvr>
    <a:masterClrMapping/>
  </p:clrMapOvr>
  <p:transition spd="slow">
    <p:push dir="l"/>
  </p:transition>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259300" y="9466371"/>
            <a:ext cx="884651" cy="708591"/>
            <a:chOff x="0" y="0"/>
            <a:chExt cx="232994" cy="186625"/>
          </a:xfrm>
        </p:grpSpPr>
        <p:sp>
          <p:nvSpPr>
            <p:cNvPr name="Freeform 4" id="4"/>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5" id="5"/>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48</a:t>
              </a:r>
            </a:p>
          </p:txBody>
        </p:sp>
      </p:grpSp>
      <p:sp>
        <p:nvSpPr>
          <p:cNvPr name="TextBox 6" id="6"/>
          <p:cNvSpPr txBox="true"/>
          <p:nvPr/>
        </p:nvSpPr>
        <p:spPr>
          <a:xfrm rot="0">
            <a:off x="3264012" y="195165"/>
            <a:ext cx="11759976" cy="1045121"/>
          </a:xfrm>
          <a:prstGeom prst="rect">
            <a:avLst/>
          </a:prstGeom>
        </p:spPr>
        <p:txBody>
          <a:bodyPr anchor="t" rtlCol="false" tIns="0" lIns="0" bIns="0" rIns="0">
            <a:spAutoFit/>
          </a:bodyPr>
          <a:lstStyle/>
          <a:p>
            <a:pPr algn="ctr">
              <a:lnSpc>
                <a:spcPts val="8140"/>
              </a:lnSpc>
            </a:pPr>
            <a:r>
              <a:rPr lang="en-US" b="true" sz="7204">
                <a:solidFill>
                  <a:srgbClr val="FFFFFF"/>
                </a:solidFill>
                <a:latin typeface="Glacial Indifference Bold"/>
                <a:ea typeface="Glacial Indifference Bold"/>
                <a:cs typeface="Glacial Indifference Bold"/>
                <a:sym typeface="Glacial Indifference Bold"/>
              </a:rPr>
              <a:t>REFERÊNCIAS</a:t>
            </a:r>
          </a:p>
        </p:txBody>
      </p:sp>
      <p:sp>
        <p:nvSpPr>
          <p:cNvPr name="TextBox 7" id="7"/>
          <p:cNvSpPr txBox="true"/>
          <p:nvPr/>
        </p:nvSpPr>
        <p:spPr>
          <a:xfrm rot="0">
            <a:off x="326910" y="1417096"/>
            <a:ext cx="17961090" cy="8403571"/>
          </a:xfrm>
          <a:prstGeom prst="rect">
            <a:avLst/>
          </a:prstGeom>
        </p:spPr>
        <p:txBody>
          <a:bodyPr anchor="t" rtlCol="false" tIns="0" lIns="0" bIns="0" rIns="0">
            <a:spAutoFit/>
          </a:bodyPr>
          <a:lstStyle/>
          <a:p>
            <a:pPr algn="l" marL="647700" indent="-323850" lvl="1">
              <a:lnSpc>
                <a:spcPts val="3390"/>
              </a:lnSpc>
              <a:buAutoNum type="arabicPeriod" startAt="1"/>
            </a:pPr>
            <a:r>
              <a:rPr lang="en-US" b="true" sz="3000" i="true">
                <a:solidFill>
                  <a:srgbClr val="FFFFFF"/>
                </a:solidFill>
                <a:latin typeface="HK Grotesk Bold Italics"/>
                <a:ea typeface="HK Grotesk Bold Italics"/>
                <a:cs typeface="HK Grotesk Bold Italics"/>
                <a:sym typeface="HK Grotesk Bold Italics"/>
              </a:rPr>
              <a:t>BOX, G. E. P.; JENKINS, G. M.; REINSEL, G. C. TIME SERIES ANALYSIS: FORECASTING AND CONTROL. 5. ED. HOBOKEN: JOHN WILEY &amp; SONS, 2015.</a:t>
            </a:r>
          </a:p>
          <a:p>
            <a:pPr algn="l" marL="647700" indent="-323850" lvl="1">
              <a:lnSpc>
                <a:spcPts val="3390"/>
              </a:lnSpc>
              <a:buAutoNum type="arabicPeriod" startAt="1"/>
            </a:pPr>
            <a:r>
              <a:rPr lang="en-US" b="true" sz="3000" i="true">
                <a:solidFill>
                  <a:srgbClr val="FFFFFF"/>
                </a:solidFill>
                <a:latin typeface="HK Grotesk Bold Italics"/>
                <a:ea typeface="HK Grotesk Bold Italics"/>
                <a:cs typeface="HK Grotesk Bold Italics"/>
                <a:sym typeface="HK Grotesk Bold Italics"/>
              </a:rPr>
              <a:t>CHOLLET, F. Deep learning with Python. Shelter Island: Manning Publications, 2021.</a:t>
            </a:r>
          </a:p>
          <a:p>
            <a:pPr algn="l" marL="647700" indent="-323850" lvl="1">
              <a:lnSpc>
                <a:spcPts val="3390"/>
              </a:lnSpc>
              <a:buAutoNum type="arabicPeriod" startAt="1"/>
            </a:pPr>
            <a:r>
              <a:rPr lang="en-US" b="true" sz="3000" i="true">
                <a:solidFill>
                  <a:srgbClr val="FFFFFF"/>
                </a:solidFill>
                <a:latin typeface="HK Grotesk Bold Italics"/>
                <a:ea typeface="HK Grotesk Bold Italics"/>
                <a:cs typeface="HK Grotesk Bold Italics"/>
                <a:sym typeface="HK Grotesk Bold Italics"/>
              </a:rPr>
              <a:t>GOODFELLOW, I.; BENGIO, Y.; COURVILLE, A. Deep learning. Cambridge: MIT Press, 2016.</a:t>
            </a:r>
          </a:p>
          <a:p>
            <a:pPr algn="l" marL="647700" indent="-323850" lvl="1">
              <a:lnSpc>
                <a:spcPts val="3390"/>
              </a:lnSpc>
              <a:buAutoNum type="arabicPeriod" startAt="1"/>
            </a:pPr>
            <a:r>
              <a:rPr lang="en-US" b="true" sz="3000" i="true">
                <a:solidFill>
                  <a:srgbClr val="FFFFFF"/>
                </a:solidFill>
                <a:latin typeface="HK Grotesk Bold Italics"/>
                <a:ea typeface="HK Grotesk Bold Italics"/>
                <a:cs typeface="HK Grotesk Bold Italics"/>
                <a:sym typeface="HK Grotesk Bold Italics"/>
              </a:rPr>
              <a:t>HAMILTON, J. D. Time series analysis. Princeton: Princeton University Press, 1994.</a:t>
            </a:r>
          </a:p>
          <a:p>
            <a:pPr algn="l" marL="647700" indent="-323850" lvl="1">
              <a:lnSpc>
                <a:spcPts val="3390"/>
              </a:lnSpc>
              <a:buAutoNum type="arabicPeriod" startAt="1"/>
            </a:pPr>
            <a:r>
              <a:rPr lang="en-US" b="true" sz="3000" i="true">
                <a:solidFill>
                  <a:srgbClr val="FFFFFF"/>
                </a:solidFill>
                <a:latin typeface="HK Grotesk Bold Italics"/>
                <a:ea typeface="HK Grotesk Bold Italics"/>
                <a:cs typeface="HK Grotesk Bold Italics"/>
                <a:sym typeface="HK Grotesk Bold Italics"/>
              </a:rPr>
              <a:t>HAN, J.; KAMBER, M.; PEI, J. Data mining: concepts and techniques. 3. ed. Amsterdam: Elsevier, 2011.</a:t>
            </a:r>
          </a:p>
          <a:p>
            <a:pPr algn="l" marL="647700" indent="-323850" lvl="1">
              <a:lnSpc>
                <a:spcPts val="3390"/>
              </a:lnSpc>
              <a:buAutoNum type="arabicPeriod" startAt="1"/>
            </a:pPr>
            <a:r>
              <a:rPr lang="en-US" b="true" sz="3000" i="true">
                <a:solidFill>
                  <a:srgbClr val="FFFFFF"/>
                </a:solidFill>
                <a:latin typeface="HK Grotesk Bold Italics"/>
                <a:ea typeface="HK Grotesk Bold Italics"/>
                <a:cs typeface="HK Grotesk Bold Italics"/>
                <a:sym typeface="HK Grotesk Bold Italics"/>
              </a:rPr>
              <a:t>HASTIE, T.; TIBSHIRANI, R.; FRIEDMAN, J. The elements of statistical learning. 2. ed. New York: Springer, 2009.</a:t>
            </a:r>
          </a:p>
          <a:p>
            <a:pPr algn="l" marL="647700" indent="-323850" lvl="1">
              <a:lnSpc>
                <a:spcPts val="3390"/>
              </a:lnSpc>
              <a:buAutoNum type="arabicPeriod" startAt="1"/>
            </a:pPr>
            <a:r>
              <a:rPr lang="en-US" b="true" sz="3000" i="true">
                <a:solidFill>
                  <a:srgbClr val="FFFFFF"/>
                </a:solidFill>
                <a:latin typeface="HK Grotesk Bold Italics"/>
                <a:ea typeface="HK Grotesk Bold Italics"/>
                <a:cs typeface="HK Grotesk Bold Italics"/>
                <a:sym typeface="HK Grotesk Bold Italics"/>
              </a:rPr>
              <a:t>HYNDMAN, R. J.; ATHANASOPOULOS, G. Forecasting: principles and practice. 2. ed. Melbourne: OTexts, 2018.</a:t>
            </a:r>
          </a:p>
          <a:p>
            <a:pPr algn="l" marL="647700" indent="-323850" lvl="1">
              <a:lnSpc>
                <a:spcPts val="3390"/>
              </a:lnSpc>
              <a:buAutoNum type="arabicPeriod" startAt="1"/>
            </a:pPr>
            <a:r>
              <a:rPr lang="en-US" b="true" sz="3000" i="true">
                <a:solidFill>
                  <a:srgbClr val="FFFFFF"/>
                </a:solidFill>
                <a:latin typeface="HK Grotesk Bold Italics"/>
                <a:ea typeface="HK Grotesk Bold Italics"/>
                <a:cs typeface="HK Grotesk Bold Italics"/>
                <a:sym typeface="HK Grotesk Bold Italics"/>
              </a:rPr>
              <a:t>SHUMWAY, R. H.; STOFFER, D. S. Time series analysis and its applications. 4. ed. New York: Springer, 2017.</a:t>
            </a:r>
          </a:p>
          <a:p>
            <a:pPr algn="l" marL="647700" indent="-323850" lvl="1">
              <a:lnSpc>
                <a:spcPts val="3390"/>
              </a:lnSpc>
              <a:buAutoNum type="arabicPeriod" startAt="1"/>
            </a:pPr>
            <a:r>
              <a:rPr lang="en-US" b="true" sz="3000" i="true">
                <a:solidFill>
                  <a:srgbClr val="FFFFFF"/>
                </a:solidFill>
                <a:latin typeface="HK Grotesk Bold Italics"/>
                <a:ea typeface="HK Grotesk Bold Italics"/>
                <a:cs typeface="HK Grotesk Bold Italics"/>
                <a:sym typeface="HK Grotesk Bold Italics"/>
              </a:rPr>
              <a:t>TUKEY, J. W. EXPLORATORY DATA ANALYSIS. READING: ADDISON-WESLEY, 1977.</a:t>
            </a:r>
          </a:p>
          <a:p>
            <a:pPr algn="l" marL="647700" indent="-323850" lvl="1">
              <a:lnSpc>
                <a:spcPts val="3390"/>
              </a:lnSpc>
              <a:buAutoNum type="arabicPeriod" startAt="1"/>
            </a:pPr>
            <a:r>
              <a:rPr lang="en-US" b="true" sz="3000" i="true">
                <a:solidFill>
                  <a:srgbClr val="FFFFFF"/>
                </a:solidFill>
                <a:latin typeface="HK Grotesk Bold Italics"/>
                <a:ea typeface="HK Grotesk Bold Italics"/>
                <a:cs typeface="HK Grotesk Bold Italics"/>
                <a:sym typeface="HK Grotesk Bold Italics"/>
              </a:rPr>
              <a:t>ENGLE, R. F. AUTOREGRESSIVE CONDITIONAL HETEROSKEDASTICITY WITH ESTIMATES OF THE VARIANCE OF UNITED KINGDOM INFLATION. ECONOMETRICA, PRINCETON, V. 50, N. 4, P. 987-1007, 1982.</a:t>
            </a:r>
          </a:p>
          <a:p>
            <a:pPr algn="l" marL="647700" indent="-323850" lvl="1">
              <a:lnSpc>
                <a:spcPts val="3390"/>
              </a:lnSpc>
              <a:buAutoNum type="arabicPeriod" startAt="1"/>
            </a:pPr>
            <a:r>
              <a:rPr lang="en-US" b="true" sz="3000" i="true">
                <a:solidFill>
                  <a:srgbClr val="FFFFFF"/>
                </a:solidFill>
                <a:latin typeface="HK Grotesk Bold Italics"/>
                <a:ea typeface="HK Grotesk Bold Italics"/>
                <a:cs typeface="HK Grotesk Bold Italics"/>
                <a:sym typeface="HK Grotesk Bold Italics"/>
              </a:rPr>
              <a:t>LIU, F. T.; TING, K. M.; ZHOU, Z. H. ISOLATION FOREST. IN: IEEE INTERNATIONAL CONFERENCE ON DATA MINING (ICDM), 8., 2008. ANAIS [...]. PISCATAWAY: IEEE, 2008.</a:t>
            </a:r>
          </a:p>
          <a:p>
            <a:pPr algn="l">
              <a:lnSpc>
                <a:spcPts val="2093"/>
              </a:lnSpc>
            </a:pPr>
          </a:p>
        </p:txBody>
      </p:sp>
    </p:spTree>
  </p:cSld>
  <p:clrMapOvr>
    <a:masterClrMapping/>
  </p:clrMapOvr>
  <p:transition spd="slow">
    <p:push dir="l"/>
  </p:transition>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3017684" y="258232"/>
            <a:ext cx="12252631" cy="1451033"/>
          </a:xfrm>
          <a:prstGeom prst="rect">
            <a:avLst/>
          </a:prstGeom>
        </p:spPr>
        <p:txBody>
          <a:bodyPr anchor="t" rtlCol="false" tIns="0" lIns="0" bIns="0" rIns="0">
            <a:spAutoFit/>
          </a:bodyPr>
          <a:lstStyle/>
          <a:p>
            <a:pPr algn="just">
              <a:lnSpc>
                <a:spcPts val="11307"/>
              </a:lnSpc>
            </a:pPr>
            <a:r>
              <a:rPr lang="en-US" b="true" sz="10006">
                <a:solidFill>
                  <a:srgbClr val="FFFFFF"/>
                </a:solidFill>
                <a:latin typeface="Glacial Indifference Bold"/>
                <a:ea typeface="Glacial Indifference Bold"/>
                <a:cs typeface="Glacial Indifference Bold"/>
                <a:sym typeface="Glacial Indifference Bold"/>
              </a:rPr>
              <a:t>AGRADECIMENTOS</a:t>
            </a:r>
          </a:p>
        </p:txBody>
      </p:sp>
      <p:sp>
        <p:nvSpPr>
          <p:cNvPr name="Freeform 4" id="4"/>
          <p:cNvSpPr/>
          <p:nvPr/>
        </p:nvSpPr>
        <p:spPr>
          <a:xfrm flipH="false" flipV="false" rot="0">
            <a:off x="1208155" y="2116351"/>
            <a:ext cx="5616931" cy="5616931"/>
          </a:xfrm>
          <a:custGeom>
            <a:avLst/>
            <a:gdLst/>
            <a:ahLst/>
            <a:cxnLst/>
            <a:rect r="r" b="b" t="t" l="l"/>
            <a:pathLst>
              <a:path h="5616931" w="5616931">
                <a:moveTo>
                  <a:pt x="0" y="0"/>
                </a:moveTo>
                <a:lnTo>
                  <a:pt x="5616932" y="0"/>
                </a:lnTo>
                <a:lnTo>
                  <a:pt x="5616932" y="5616931"/>
                </a:lnTo>
                <a:lnTo>
                  <a:pt x="0" y="5616931"/>
                </a:lnTo>
                <a:lnTo>
                  <a:pt x="0" y="0"/>
                </a:lnTo>
                <a:close/>
              </a:path>
            </a:pathLst>
          </a:custGeom>
          <a:blipFill>
            <a:blip r:embed="rId3"/>
            <a:stretch>
              <a:fillRect l="0" t="0" r="0" b="0"/>
            </a:stretch>
          </a:blipFill>
        </p:spPr>
      </p:sp>
      <p:sp>
        <p:nvSpPr>
          <p:cNvPr name="Freeform 5" id="5"/>
          <p:cNvSpPr/>
          <p:nvPr/>
        </p:nvSpPr>
        <p:spPr>
          <a:xfrm flipH="false" flipV="false" rot="0">
            <a:off x="7892125" y="3219346"/>
            <a:ext cx="9187719" cy="3410941"/>
          </a:xfrm>
          <a:custGeom>
            <a:avLst/>
            <a:gdLst/>
            <a:ahLst/>
            <a:cxnLst/>
            <a:rect r="r" b="b" t="t" l="l"/>
            <a:pathLst>
              <a:path h="3410941" w="9187719">
                <a:moveTo>
                  <a:pt x="0" y="0"/>
                </a:moveTo>
                <a:lnTo>
                  <a:pt x="9187720" y="0"/>
                </a:lnTo>
                <a:lnTo>
                  <a:pt x="9187720" y="3410941"/>
                </a:lnTo>
                <a:lnTo>
                  <a:pt x="0" y="3410941"/>
                </a:lnTo>
                <a:lnTo>
                  <a:pt x="0" y="0"/>
                </a:lnTo>
                <a:close/>
              </a:path>
            </a:pathLst>
          </a:custGeom>
          <a:blipFill>
            <a:blip r:embed="rId4"/>
            <a:stretch>
              <a:fillRect l="0" t="0" r="0" b="0"/>
            </a:stretch>
          </a:blipFill>
        </p:spPr>
      </p:sp>
      <p:sp>
        <p:nvSpPr>
          <p:cNvPr name="Freeform 6" id="6"/>
          <p:cNvSpPr/>
          <p:nvPr/>
        </p:nvSpPr>
        <p:spPr>
          <a:xfrm flipH="false" flipV="false" rot="0">
            <a:off x="12261619" y="3219346"/>
            <a:ext cx="4818226" cy="3410941"/>
          </a:xfrm>
          <a:custGeom>
            <a:avLst/>
            <a:gdLst/>
            <a:ahLst/>
            <a:cxnLst/>
            <a:rect r="r" b="b" t="t" l="l"/>
            <a:pathLst>
              <a:path h="3410941" w="4818226">
                <a:moveTo>
                  <a:pt x="0" y="0"/>
                </a:moveTo>
                <a:lnTo>
                  <a:pt x="4818226" y="0"/>
                </a:lnTo>
                <a:lnTo>
                  <a:pt x="4818226" y="3410941"/>
                </a:lnTo>
                <a:lnTo>
                  <a:pt x="0" y="3410941"/>
                </a:lnTo>
                <a:lnTo>
                  <a:pt x="0" y="0"/>
                </a:lnTo>
                <a:close/>
              </a:path>
            </a:pathLst>
          </a:custGeom>
          <a:blipFill>
            <a:blip r:embed="rId5"/>
            <a:stretch>
              <a:fillRect l="-90686" t="0" r="0" b="0"/>
            </a:stretch>
          </a:blipFill>
        </p:spPr>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1982862"/>
            <a:ext cx="10287000" cy="14514286"/>
          </a:xfrm>
          <a:custGeom>
            <a:avLst/>
            <a:gdLst/>
            <a:ahLst/>
            <a:cxnLst/>
            <a:rect r="r" b="b" t="t" l="l"/>
            <a:pathLst>
              <a:path h="14514286" w="10287000">
                <a:moveTo>
                  <a:pt x="0" y="14514285"/>
                </a:moveTo>
                <a:lnTo>
                  <a:pt x="10287000" y="14514285"/>
                </a:lnTo>
                <a:lnTo>
                  <a:pt x="10287000" y="0"/>
                </a:lnTo>
                <a:lnTo>
                  <a:pt x="0" y="0"/>
                </a:lnTo>
                <a:lnTo>
                  <a:pt x="0" y="14514285"/>
                </a:lnTo>
                <a:close/>
              </a:path>
            </a:pathLst>
          </a:custGeom>
          <a:blipFill>
            <a:blip r:embed="rId3"/>
            <a:stretch>
              <a:fillRect l="0" t="0" r="0" b="0"/>
            </a:stretch>
          </a:blipFill>
        </p:spPr>
      </p:sp>
      <p:sp>
        <p:nvSpPr>
          <p:cNvPr name="Freeform 4" id="4"/>
          <p:cNvSpPr/>
          <p:nvPr/>
        </p:nvSpPr>
        <p:spPr>
          <a:xfrm flipH="true" flipV="false" rot="0">
            <a:off x="552977" y="906959"/>
            <a:ext cx="4956202" cy="8229600"/>
          </a:xfrm>
          <a:custGeom>
            <a:avLst/>
            <a:gdLst/>
            <a:ahLst/>
            <a:cxnLst/>
            <a:rect r="r" b="b" t="t" l="l"/>
            <a:pathLst>
              <a:path h="8229600" w="4956202">
                <a:moveTo>
                  <a:pt x="4956202" y="0"/>
                </a:moveTo>
                <a:lnTo>
                  <a:pt x="0" y="0"/>
                </a:lnTo>
                <a:lnTo>
                  <a:pt x="0" y="8229600"/>
                </a:lnTo>
                <a:lnTo>
                  <a:pt x="4956202" y="8229600"/>
                </a:lnTo>
                <a:lnTo>
                  <a:pt x="4956202" y="0"/>
                </a:lnTo>
                <a:close/>
              </a:path>
            </a:pathLst>
          </a:custGeom>
          <a:blipFill>
            <a:blip r:embed="rId4"/>
            <a:stretch>
              <a:fillRect l="0" t="0" r="0" b="0"/>
            </a:stretch>
          </a:blipFill>
        </p:spPr>
      </p:sp>
      <p:sp>
        <p:nvSpPr>
          <p:cNvPr name="TextBox 5" id="5"/>
          <p:cNvSpPr txBox="true"/>
          <p:nvPr/>
        </p:nvSpPr>
        <p:spPr>
          <a:xfrm rot="0">
            <a:off x="9144000" y="1066800"/>
            <a:ext cx="5802302"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INTRODUÇÃO</a:t>
            </a:r>
          </a:p>
        </p:txBody>
      </p:sp>
      <p:sp>
        <p:nvSpPr>
          <p:cNvPr name="TextBox 6" id="6"/>
          <p:cNvSpPr txBox="true"/>
          <p:nvPr/>
        </p:nvSpPr>
        <p:spPr>
          <a:xfrm rot="0">
            <a:off x="8950565" y="2345240"/>
            <a:ext cx="7821771" cy="4314825"/>
          </a:xfrm>
          <a:prstGeom prst="rect">
            <a:avLst/>
          </a:prstGeom>
        </p:spPr>
        <p:txBody>
          <a:bodyPr anchor="t" rtlCol="false" tIns="0" lIns="0" bIns="0" rIns="0">
            <a:spAutoFit/>
          </a:bodyPr>
          <a:lstStyle/>
          <a:p>
            <a:pPr algn="just" marL="647702" indent="-323851" lvl="1">
              <a:lnSpc>
                <a:spcPts val="4200"/>
              </a:lnSpc>
              <a:buFont typeface="Arial"/>
              <a:buChar char="•"/>
            </a:pPr>
            <a:r>
              <a:rPr lang="en-US" sz="3000">
                <a:solidFill>
                  <a:srgbClr val="FFFFFF"/>
                </a:solidFill>
                <a:latin typeface="HK Grotesk"/>
                <a:ea typeface="HK Grotesk"/>
                <a:cs typeface="HK Grotesk"/>
                <a:sym typeface="HK Grotesk"/>
              </a:rPr>
              <a:t>Importância da previsão de preços de ações no mercado financeiro</a:t>
            </a:r>
          </a:p>
          <a:p>
            <a:pPr algn="just">
              <a:lnSpc>
                <a:spcPts val="4200"/>
              </a:lnSpc>
            </a:pPr>
          </a:p>
          <a:p>
            <a:pPr algn="just" marL="647702" indent="-323851" lvl="1">
              <a:lnSpc>
                <a:spcPts val="4200"/>
              </a:lnSpc>
              <a:buFont typeface="Arial"/>
              <a:buChar char="•"/>
            </a:pPr>
            <a:r>
              <a:rPr lang="en-US" sz="3000">
                <a:solidFill>
                  <a:srgbClr val="FFFFFF"/>
                </a:solidFill>
                <a:latin typeface="HK Grotesk"/>
                <a:ea typeface="HK Grotesk"/>
                <a:cs typeface="HK Grotesk"/>
                <a:sym typeface="HK Grotesk"/>
              </a:rPr>
              <a:t>Impacto da volatilidade e influência de eventos externos nas séries temporais</a:t>
            </a:r>
          </a:p>
          <a:p>
            <a:pPr algn="just">
              <a:lnSpc>
                <a:spcPts val="4650"/>
              </a:lnSpc>
            </a:pPr>
          </a:p>
          <a:p>
            <a:pPr algn="just" marL="647702" indent="-323851" lvl="1">
              <a:lnSpc>
                <a:spcPts val="4200"/>
              </a:lnSpc>
              <a:buFont typeface="Arial"/>
              <a:buChar char="•"/>
            </a:pPr>
            <a:r>
              <a:rPr lang="en-US" sz="3000">
                <a:solidFill>
                  <a:srgbClr val="FFFFFF"/>
                </a:solidFill>
                <a:latin typeface="HK Grotesk"/>
                <a:ea typeface="HK Grotesk"/>
                <a:cs typeface="HK Grotesk"/>
                <a:sym typeface="HK Grotesk"/>
              </a:rPr>
              <a:t>Como as  técnicas de modelagem preditiva avançaram</a:t>
            </a:r>
          </a:p>
        </p:txBody>
      </p:sp>
      <p:grpSp>
        <p:nvGrpSpPr>
          <p:cNvPr name="Group 7" id="7"/>
          <p:cNvGrpSpPr/>
          <p:nvPr/>
        </p:nvGrpSpPr>
        <p:grpSpPr>
          <a:xfrm rot="0">
            <a:off x="17259300" y="9466371"/>
            <a:ext cx="884651" cy="708591"/>
            <a:chOff x="0" y="0"/>
            <a:chExt cx="232994" cy="186625"/>
          </a:xfrm>
        </p:grpSpPr>
        <p:sp>
          <p:nvSpPr>
            <p:cNvPr name="Freeform 8" id="8"/>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9" id="9"/>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5</a:t>
              </a:r>
            </a:p>
          </p:txBody>
        </p:sp>
      </p:gr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0" y="1038225"/>
            <a:ext cx="18288000" cy="8816467"/>
          </a:xfrm>
          <a:prstGeom prst="rect">
            <a:avLst/>
          </a:prstGeom>
        </p:spPr>
        <p:txBody>
          <a:bodyPr anchor="t" rtlCol="false" tIns="0" lIns="0" bIns="0" rIns="0">
            <a:spAutoFit/>
          </a:bodyPr>
          <a:lstStyle/>
          <a:p>
            <a:pPr algn="ctr">
              <a:lnSpc>
                <a:spcPts val="3163"/>
              </a:lnSpc>
              <a:spcBef>
                <a:spcPct val="0"/>
              </a:spcBef>
            </a:pPr>
            <a:r>
              <a:rPr lang="en-US" b="true" sz="2799">
                <a:solidFill>
                  <a:srgbClr val="FFFFFF"/>
                </a:solidFill>
                <a:latin typeface="Glacial Indifference Bold"/>
                <a:ea typeface="Glacial Indifference Bold"/>
                <a:cs typeface="Glacial Indifference Bold"/>
                <a:sym typeface="Glacial Indifference Bold"/>
              </a:rPr>
              <a:t>COPYRIGHT/LICENSE ESTE MATERIAL É RESULTADO DE UM TRABALHO ACADÊMICO PARA A DISCIPLINA MINERAÇÃO DE DADOS, SOB A ORIENTAÇÃO DO PROFESSOR DR. THALES LEVI AZEVEDO VALENTE, SEMESTRE LETIVO 2024.2, CURSO ENGENHARIA DA COMPUTAÇÃO, NA UNIVERSIDADE FEDERAL DO MARANHÃO (UFMA). TODO O MATERIAL SOB ESTA LICENÇA É SOFTWARE LIVRE: PODE SER USADO PARA FINS ACADÊMICOS E COMERCIAIS SEM NENHUM CUSTO. NÃO HÁ PAPELADA, NEM ROYALTIES, NEM RESTRIÇÕES DE "COPYLEFT" DO TIPO GNU. ELE É LICENCIADO SOB OS TERMOS DA LICENÇA MIT, CONFORME DESCRITO ABAIXO, E, PORTANTO, É COMPATÍVEL COM A GPL E TAMBÉM SE QUALIFICA COMO SOFTWARE DE CÓDIGO ABERTO. É DE DOMÍNIO PÚBLICO. OS DETALHES LEGAIS ESTÃO ABAIXO. O ESPÍRITO DESTA LICENÇA É QUE VOCÊ É LIVRE PARA USAR ESTE MATERIAL PARA QUALQUER FINALIDADE, SEM NENHUM CUSTO. O ÚNICO REQUISITO É QUE, SE VOCÊ USÁ-LOS, NOS DÊ CRÉDITO. LICENCIADO SOB A LICENÇA MIT. PERMISSÃO É CONCEDIDA, GRATUITAMENTE, A QUALQUER PESSOA QUE OBTENHA UMA CÓPIA DESTE SOFTWARE E DOS ARQUIVOS DE DOCUMENTAÇÃO ASSOCIADOS (O "SOFTWARE"), PARA LIDAR NO SOFTWARE SEM RESTRIÇÃO, INCLUINDO SEM LIMITAÇÃO OS DIREITOS DE USAR, COPIAR, MODIFICAR, MESCLAR, PUBLICAR, DISTRIBUIR, SUBLICENCIAR E/OU VENDER CÓPIAS DO SOFTWARE, E PERMITIR PESSOAS A QUEM O SOFTWARE É FORNECIDO A FAZÊ-LO, SUJEITO ÀS SEGUINTES CONDIÇÕES: ESTE AVISO DE DIREITOS AUTORAIS E ESTE AVISO DE PERMISSÃO DEVEM SER INCLUÍDOS EM TODAS AS CÓPIAS OU PARTES SUBSTANCIAIS DO SOFTWARE. O SOFTWARE É FORNECIDO "COMO ESTÁ", SEM GARANTIA DE QUALQUER TIPO, EXPRESSA OU IMPLÍCITA, INCLUINDO MAS NÃO SE LIMITANDO ÀS GARANTIAS DE COMERCIALIZAÇÃO, ADEQUAÇÃO A UM DETERMINADO FIM E NÃO INFRINGÊNCIA. EM NENHUM CASO OS AUTORES OU DETENTORES DE DIREITOS AUTORAIS SERÃO RESPONSÁVEIS POR QUALQUER RECLAMAÇÃO, DANOS OU OUTRA RESPONSABILIDADE, SEJA EM AÇÃO DE CONTRATO, TORT OU OUTRA FORMA, DECORRENTE DE, FORA DE OU EM CONEXÃO COM O SOFTWARE OU O USO OU OUTRAS NEGOCIAÇÕES NO SOFTWARE. PARA MAIS INFORMAÇÕES SOBRE A LICENÇA MIT: HTTPS://OPENSOURCE.ORG/LICENSES/MIT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361862" y="8164257"/>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560029" y="2144849"/>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true" rot="0">
            <a:off x="-2926487" y="-373285"/>
            <a:ext cx="7011910" cy="4640610"/>
          </a:xfrm>
          <a:custGeom>
            <a:avLst/>
            <a:gdLst/>
            <a:ahLst/>
            <a:cxnLst/>
            <a:rect r="r" b="b" t="t" l="l"/>
            <a:pathLst>
              <a:path h="4640610" w="7011910">
                <a:moveTo>
                  <a:pt x="7011910" y="4640610"/>
                </a:moveTo>
                <a:lnTo>
                  <a:pt x="0" y="4640610"/>
                </a:lnTo>
                <a:lnTo>
                  <a:pt x="0" y="0"/>
                </a:lnTo>
                <a:lnTo>
                  <a:pt x="7011910" y="0"/>
                </a:lnTo>
                <a:lnTo>
                  <a:pt x="7011910" y="464061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327425" y="4267325"/>
            <a:ext cx="19155896" cy="2310002"/>
            <a:chOff x="0" y="0"/>
            <a:chExt cx="5045174" cy="608396"/>
          </a:xfrm>
        </p:grpSpPr>
        <p:sp>
          <p:nvSpPr>
            <p:cNvPr name="Freeform 7" id="7"/>
            <p:cNvSpPr/>
            <p:nvPr/>
          </p:nvSpPr>
          <p:spPr>
            <a:xfrm flipH="false" flipV="false" rot="0">
              <a:off x="0" y="0"/>
              <a:ext cx="5045174" cy="608396"/>
            </a:xfrm>
            <a:custGeom>
              <a:avLst/>
              <a:gdLst/>
              <a:ahLst/>
              <a:cxnLst/>
              <a:rect r="r" b="b" t="t" l="l"/>
              <a:pathLst>
                <a:path h="608396" w="5045174">
                  <a:moveTo>
                    <a:pt x="0" y="0"/>
                  </a:moveTo>
                  <a:lnTo>
                    <a:pt x="5045174" y="0"/>
                  </a:lnTo>
                  <a:lnTo>
                    <a:pt x="5045174" y="608396"/>
                  </a:lnTo>
                  <a:lnTo>
                    <a:pt x="0" y="608396"/>
                  </a:lnTo>
                  <a:close/>
                </a:path>
              </a:pathLst>
            </a:custGeom>
            <a:gradFill rotWithShape="true">
              <a:gsLst>
                <a:gs pos="0">
                  <a:srgbClr val="033031">
                    <a:alpha val="100000"/>
                  </a:srgbClr>
                </a:gs>
                <a:gs pos="100000">
                  <a:srgbClr val="0A4C9E">
                    <a:alpha val="100000"/>
                  </a:srgbClr>
                </a:gs>
              </a:gsLst>
              <a:lin ang="0"/>
            </a:gradFill>
          </p:spPr>
        </p:sp>
        <p:sp>
          <p:nvSpPr>
            <p:cNvPr name="TextBox 8" id="8"/>
            <p:cNvSpPr txBox="true"/>
            <p:nvPr/>
          </p:nvSpPr>
          <p:spPr>
            <a:xfrm>
              <a:off x="0" y="-38100"/>
              <a:ext cx="5045174" cy="646496"/>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162648" y="4765607"/>
            <a:ext cx="15962704" cy="1457880"/>
          </a:xfrm>
          <a:prstGeom prst="rect">
            <a:avLst/>
          </a:prstGeom>
        </p:spPr>
        <p:txBody>
          <a:bodyPr anchor="t" rtlCol="false" tIns="0" lIns="0" bIns="0" rIns="0">
            <a:spAutoFit/>
          </a:bodyPr>
          <a:lstStyle/>
          <a:p>
            <a:pPr algn="ctr">
              <a:lnSpc>
                <a:spcPts val="11147"/>
              </a:lnSpc>
            </a:pPr>
            <a:r>
              <a:rPr lang="en-US" sz="10418">
                <a:solidFill>
                  <a:srgbClr val="FFFFFF"/>
                </a:solidFill>
                <a:latin typeface="HK Modular"/>
                <a:ea typeface="HK Modular"/>
                <a:cs typeface="HK Modular"/>
                <a:sym typeface="HK Modular"/>
              </a:rPr>
              <a:t>OBJETIVO</a:t>
            </a:r>
          </a:p>
        </p:txBody>
      </p:sp>
      <p:sp>
        <p:nvSpPr>
          <p:cNvPr name="Freeform 10" id="10"/>
          <p:cNvSpPr/>
          <p:nvPr/>
        </p:nvSpPr>
        <p:spPr>
          <a:xfrm flipH="false" flipV="false" rot="0">
            <a:off x="14150591" y="6026735"/>
            <a:ext cx="7011910" cy="4640610"/>
          </a:xfrm>
          <a:custGeom>
            <a:avLst/>
            <a:gdLst/>
            <a:ahLst/>
            <a:cxnLst/>
            <a:rect r="r" b="b" t="t" l="l"/>
            <a:pathLst>
              <a:path h="4640610" w="7011910">
                <a:moveTo>
                  <a:pt x="0" y="0"/>
                </a:moveTo>
                <a:lnTo>
                  <a:pt x="7011910" y="0"/>
                </a:lnTo>
                <a:lnTo>
                  <a:pt x="7011910" y="4640609"/>
                </a:lnTo>
                <a:lnTo>
                  <a:pt x="0" y="46406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7259300" y="9466371"/>
            <a:ext cx="884651" cy="708591"/>
            <a:chOff x="0" y="0"/>
            <a:chExt cx="232994" cy="186625"/>
          </a:xfrm>
        </p:grpSpPr>
        <p:sp>
          <p:nvSpPr>
            <p:cNvPr name="Freeform 12" id="12"/>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13" id="13"/>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6</a:t>
              </a:r>
            </a:p>
          </p:txBody>
        </p:sp>
      </p:gr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9144000" y="1148690"/>
            <a:ext cx="8115300" cy="7989621"/>
          </a:xfrm>
          <a:custGeom>
            <a:avLst/>
            <a:gdLst/>
            <a:ahLst/>
            <a:cxnLst/>
            <a:rect r="r" b="b" t="t" l="l"/>
            <a:pathLst>
              <a:path h="7989621" w="8115300">
                <a:moveTo>
                  <a:pt x="0" y="0"/>
                </a:moveTo>
                <a:lnTo>
                  <a:pt x="8115300" y="0"/>
                </a:lnTo>
                <a:lnTo>
                  <a:pt x="8115300" y="7989620"/>
                </a:lnTo>
                <a:lnTo>
                  <a:pt x="0" y="7989620"/>
                </a:lnTo>
                <a:lnTo>
                  <a:pt x="0" y="0"/>
                </a:lnTo>
                <a:close/>
              </a:path>
            </a:pathLst>
          </a:custGeom>
          <a:blipFill>
            <a:blip r:embed="rId4"/>
            <a:stretch>
              <a:fillRect l="0" t="0" r="0" b="0"/>
            </a:stretch>
          </a:blipFill>
        </p:spPr>
      </p:sp>
      <p:sp>
        <p:nvSpPr>
          <p:cNvPr name="TextBox 5" id="5"/>
          <p:cNvSpPr txBox="true"/>
          <p:nvPr/>
        </p:nvSpPr>
        <p:spPr>
          <a:xfrm rot="0">
            <a:off x="661467" y="2175934"/>
            <a:ext cx="8896481"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OBJETIVO PRINCIPAL</a:t>
            </a:r>
          </a:p>
        </p:txBody>
      </p:sp>
      <p:sp>
        <p:nvSpPr>
          <p:cNvPr name="TextBox 6" id="6"/>
          <p:cNvSpPr txBox="true"/>
          <p:nvPr/>
        </p:nvSpPr>
        <p:spPr>
          <a:xfrm rot="0">
            <a:off x="1028700" y="4131310"/>
            <a:ext cx="7402185" cy="1967230"/>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FFFFFF"/>
                </a:solidFill>
                <a:latin typeface="HK Grotesk"/>
                <a:ea typeface="HK Grotesk"/>
                <a:cs typeface="HK Grotesk"/>
                <a:sym typeface="HK Grotesk"/>
              </a:rPr>
              <a:t>Desenvolver um modelo de Regressão Linear para prever o preço de fechamento diário de ativos da B3</a:t>
            </a:r>
          </a:p>
          <a:p>
            <a:pPr algn="just">
              <a:lnSpc>
                <a:spcPts val="3919"/>
              </a:lnSpc>
            </a:pPr>
          </a:p>
        </p:txBody>
      </p:sp>
      <p:grpSp>
        <p:nvGrpSpPr>
          <p:cNvPr name="Group 7" id="7"/>
          <p:cNvGrpSpPr/>
          <p:nvPr/>
        </p:nvGrpSpPr>
        <p:grpSpPr>
          <a:xfrm rot="0">
            <a:off x="17259300" y="9466371"/>
            <a:ext cx="884651" cy="708591"/>
            <a:chOff x="0" y="0"/>
            <a:chExt cx="232994" cy="186625"/>
          </a:xfrm>
        </p:grpSpPr>
        <p:sp>
          <p:nvSpPr>
            <p:cNvPr name="Freeform 8" id="8"/>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9" id="9"/>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7</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9144000" y="1148690"/>
            <a:ext cx="8115300" cy="7989621"/>
          </a:xfrm>
          <a:custGeom>
            <a:avLst/>
            <a:gdLst/>
            <a:ahLst/>
            <a:cxnLst/>
            <a:rect r="r" b="b" t="t" l="l"/>
            <a:pathLst>
              <a:path h="7989621" w="8115300">
                <a:moveTo>
                  <a:pt x="0" y="0"/>
                </a:moveTo>
                <a:lnTo>
                  <a:pt x="8115300" y="0"/>
                </a:lnTo>
                <a:lnTo>
                  <a:pt x="8115300" y="7989620"/>
                </a:lnTo>
                <a:lnTo>
                  <a:pt x="0" y="7989620"/>
                </a:lnTo>
                <a:lnTo>
                  <a:pt x="0" y="0"/>
                </a:lnTo>
                <a:close/>
              </a:path>
            </a:pathLst>
          </a:custGeom>
          <a:blipFill>
            <a:blip r:embed="rId4"/>
            <a:stretch>
              <a:fillRect l="0" t="0" r="0" b="0"/>
            </a:stretch>
          </a:blipFill>
        </p:spPr>
      </p:sp>
      <p:sp>
        <p:nvSpPr>
          <p:cNvPr name="TextBox 5" id="5"/>
          <p:cNvSpPr txBox="true"/>
          <p:nvPr/>
        </p:nvSpPr>
        <p:spPr>
          <a:xfrm rot="0">
            <a:off x="1028700" y="1379152"/>
            <a:ext cx="6142093" cy="2063495"/>
          </a:xfrm>
          <a:prstGeom prst="rect">
            <a:avLst/>
          </a:prstGeom>
        </p:spPr>
        <p:txBody>
          <a:bodyPr anchor="t" rtlCol="false" tIns="0" lIns="0" bIns="0" rIns="0">
            <a:spAutoFit/>
          </a:bodyPr>
          <a:lstStyle/>
          <a:p>
            <a:pPr algn="l">
              <a:lnSpc>
                <a:spcPts val="8039"/>
              </a:lnSpc>
            </a:pPr>
            <a:r>
              <a:rPr lang="en-US" sz="7114" b="true">
                <a:solidFill>
                  <a:srgbClr val="FFFFFF"/>
                </a:solidFill>
                <a:latin typeface="Glacial Indifference Bold"/>
                <a:ea typeface="Glacial Indifference Bold"/>
                <a:cs typeface="Glacial Indifference Bold"/>
                <a:sym typeface="Glacial Indifference Bold"/>
              </a:rPr>
              <a:t>OBJETIVOS</a:t>
            </a:r>
          </a:p>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SECUNDÁRIOS </a:t>
            </a:r>
          </a:p>
        </p:txBody>
      </p:sp>
      <p:sp>
        <p:nvSpPr>
          <p:cNvPr name="TextBox 6" id="6"/>
          <p:cNvSpPr txBox="true"/>
          <p:nvPr/>
        </p:nvSpPr>
        <p:spPr>
          <a:xfrm rot="0">
            <a:off x="1057125" y="5485627"/>
            <a:ext cx="7402185" cy="1967230"/>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FFFFFF"/>
                </a:solidFill>
                <a:latin typeface="HK Grotesk"/>
                <a:ea typeface="HK Grotesk"/>
                <a:cs typeface="HK Grotesk"/>
                <a:sym typeface="HK Grotesk"/>
              </a:rPr>
              <a:t>Aplicar métricas estatísticas, como MAE, MSE e RMSE, para quantificar a precisão do modelo e identificar possíveis melhorias</a:t>
            </a:r>
          </a:p>
          <a:p>
            <a:pPr algn="just">
              <a:lnSpc>
                <a:spcPts val="3919"/>
              </a:lnSpc>
            </a:pPr>
          </a:p>
        </p:txBody>
      </p:sp>
      <p:sp>
        <p:nvSpPr>
          <p:cNvPr name="TextBox 7" id="7"/>
          <p:cNvSpPr txBox="true"/>
          <p:nvPr/>
        </p:nvSpPr>
        <p:spPr>
          <a:xfrm rot="0">
            <a:off x="1028700" y="3975597"/>
            <a:ext cx="7430609" cy="976630"/>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FFFFFF"/>
                </a:solidFill>
                <a:latin typeface="HK Grotesk"/>
                <a:ea typeface="HK Grotesk"/>
                <a:cs typeface="HK Grotesk"/>
                <a:sym typeface="HK Grotesk"/>
              </a:rPr>
              <a:t>Utilizar dados históricos para identificar padrões e tendências no mercado financeiro</a:t>
            </a:r>
          </a:p>
        </p:txBody>
      </p:sp>
      <p:grpSp>
        <p:nvGrpSpPr>
          <p:cNvPr name="Group 8" id="8"/>
          <p:cNvGrpSpPr/>
          <p:nvPr/>
        </p:nvGrpSpPr>
        <p:grpSpPr>
          <a:xfrm rot="0">
            <a:off x="17259300" y="9466371"/>
            <a:ext cx="884651" cy="708591"/>
            <a:chOff x="0" y="0"/>
            <a:chExt cx="232994" cy="186625"/>
          </a:xfrm>
        </p:grpSpPr>
        <p:sp>
          <p:nvSpPr>
            <p:cNvPr name="Freeform 9" id="9"/>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10" id="10"/>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8</a:t>
              </a:r>
            </a:p>
          </p:txBody>
        </p:sp>
      </p:gr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361862" y="8164257"/>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560029" y="2144849"/>
            <a:ext cx="5447285" cy="891374"/>
          </a:xfrm>
          <a:custGeom>
            <a:avLst/>
            <a:gdLst/>
            <a:ahLst/>
            <a:cxnLst/>
            <a:rect r="r" b="b" t="t" l="l"/>
            <a:pathLst>
              <a:path h="891374" w="5447285">
                <a:moveTo>
                  <a:pt x="0" y="0"/>
                </a:moveTo>
                <a:lnTo>
                  <a:pt x="5447285" y="0"/>
                </a:lnTo>
                <a:lnTo>
                  <a:pt x="5447285" y="891374"/>
                </a:lnTo>
                <a:lnTo>
                  <a:pt x="0" y="891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27425" y="3810796"/>
            <a:ext cx="19155896" cy="3107232"/>
            <a:chOff x="0" y="0"/>
            <a:chExt cx="5045174" cy="818366"/>
          </a:xfrm>
        </p:grpSpPr>
        <p:sp>
          <p:nvSpPr>
            <p:cNvPr name="Freeform 6" id="6"/>
            <p:cNvSpPr/>
            <p:nvPr/>
          </p:nvSpPr>
          <p:spPr>
            <a:xfrm flipH="false" flipV="false" rot="0">
              <a:off x="0" y="0"/>
              <a:ext cx="5045174" cy="818366"/>
            </a:xfrm>
            <a:custGeom>
              <a:avLst/>
              <a:gdLst/>
              <a:ahLst/>
              <a:cxnLst/>
              <a:rect r="r" b="b" t="t" l="l"/>
              <a:pathLst>
                <a:path h="818366" w="5045174">
                  <a:moveTo>
                    <a:pt x="0" y="0"/>
                  </a:moveTo>
                  <a:lnTo>
                    <a:pt x="5045174" y="0"/>
                  </a:lnTo>
                  <a:lnTo>
                    <a:pt x="5045174" y="818366"/>
                  </a:lnTo>
                  <a:lnTo>
                    <a:pt x="0" y="818366"/>
                  </a:lnTo>
                  <a:close/>
                </a:path>
              </a:pathLst>
            </a:custGeom>
            <a:gradFill rotWithShape="true">
              <a:gsLst>
                <a:gs pos="0">
                  <a:srgbClr val="033031">
                    <a:alpha val="100000"/>
                  </a:srgbClr>
                </a:gs>
                <a:gs pos="100000">
                  <a:srgbClr val="0A4C9E">
                    <a:alpha val="100000"/>
                  </a:srgbClr>
                </a:gs>
              </a:gsLst>
              <a:lin ang="0"/>
            </a:gradFill>
          </p:spPr>
        </p:sp>
        <p:sp>
          <p:nvSpPr>
            <p:cNvPr name="TextBox 7" id="7"/>
            <p:cNvSpPr txBox="true"/>
            <p:nvPr/>
          </p:nvSpPr>
          <p:spPr>
            <a:xfrm>
              <a:off x="0" y="-38100"/>
              <a:ext cx="5045174" cy="856466"/>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162648" y="4050448"/>
            <a:ext cx="15962704" cy="2867580"/>
          </a:xfrm>
          <a:prstGeom prst="rect">
            <a:avLst/>
          </a:prstGeom>
        </p:spPr>
        <p:txBody>
          <a:bodyPr anchor="t" rtlCol="false" tIns="0" lIns="0" bIns="0" rIns="0">
            <a:spAutoFit/>
          </a:bodyPr>
          <a:lstStyle/>
          <a:p>
            <a:pPr algn="ctr">
              <a:lnSpc>
                <a:spcPts val="11147"/>
              </a:lnSpc>
            </a:pPr>
            <a:r>
              <a:rPr lang="en-US" sz="10418">
                <a:solidFill>
                  <a:srgbClr val="FFFFFF"/>
                </a:solidFill>
                <a:latin typeface="HK Modular"/>
                <a:ea typeface="HK Modular"/>
                <a:cs typeface="HK Modular"/>
                <a:sym typeface="HK Modular"/>
              </a:rPr>
              <a:t>COLETA DOS DADOS</a:t>
            </a:r>
          </a:p>
        </p:txBody>
      </p:sp>
      <p:sp>
        <p:nvSpPr>
          <p:cNvPr name="Freeform 9" id="9"/>
          <p:cNvSpPr/>
          <p:nvPr/>
        </p:nvSpPr>
        <p:spPr>
          <a:xfrm flipH="true" flipV="true" rot="0">
            <a:off x="-2926487" y="-373285"/>
            <a:ext cx="7011910" cy="4640610"/>
          </a:xfrm>
          <a:custGeom>
            <a:avLst/>
            <a:gdLst/>
            <a:ahLst/>
            <a:cxnLst/>
            <a:rect r="r" b="b" t="t" l="l"/>
            <a:pathLst>
              <a:path h="4640610" w="7011910">
                <a:moveTo>
                  <a:pt x="7011910" y="4640610"/>
                </a:moveTo>
                <a:lnTo>
                  <a:pt x="0" y="4640610"/>
                </a:lnTo>
                <a:lnTo>
                  <a:pt x="0" y="0"/>
                </a:lnTo>
                <a:lnTo>
                  <a:pt x="7011910" y="0"/>
                </a:lnTo>
                <a:lnTo>
                  <a:pt x="7011910" y="464061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4150591" y="6026735"/>
            <a:ext cx="7011910" cy="4640610"/>
          </a:xfrm>
          <a:custGeom>
            <a:avLst/>
            <a:gdLst/>
            <a:ahLst/>
            <a:cxnLst/>
            <a:rect r="r" b="b" t="t" l="l"/>
            <a:pathLst>
              <a:path h="4640610" w="7011910">
                <a:moveTo>
                  <a:pt x="0" y="0"/>
                </a:moveTo>
                <a:lnTo>
                  <a:pt x="7011910" y="0"/>
                </a:lnTo>
                <a:lnTo>
                  <a:pt x="7011910" y="4640609"/>
                </a:lnTo>
                <a:lnTo>
                  <a:pt x="0" y="46406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7259300" y="9466371"/>
            <a:ext cx="884651" cy="708591"/>
            <a:chOff x="0" y="0"/>
            <a:chExt cx="232994" cy="186625"/>
          </a:xfrm>
        </p:grpSpPr>
        <p:sp>
          <p:nvSpPr>
            <p:cNvPr name="Freeform 12" id="12"/>
            <p:cNvSpPr/>
            <p:nvPr/>
          </p:nvSpPr>
          <p:spPr>
            <a:xfrm flipH="false" flipV="false" rot="0">
              <a:off x="0" y="0"/>
              <a:ext cx="232994" cy="186625"/>
            </a:xfrm>
            <a:custGeom>
              <a:avLst/>
              <a:gdLst/>
              <a:ahLst/>
              <a:cxnLst/>
              <a:rect r="r" b="b" t="t" l="l"/>
              <a:pathLst>
                <a:path h="186625" w="232994">
                  <a:moveTo>
                    <a:pt x="93312" y="0"/>
                  </a:moveTo>
                  <a:lnTo>
                    <a:pt x="139682" y="0"/>
                  </a:lnTo>
                  <a:cubicBezTo>
                    <a:pt x="191217" y="0"/>
                    <a:pt x="232994" y="41777"/>
                    <a:pt x="232994" y="93312"/>
                  </a:cubicBezTo>
                  <a:lnTo>
                    <a:pt x="232994" y="93312"/>
                  </a:lnTo>
                  <a:cubicBezTo>
                    <a:pt x="232994" y="118060"/>
                    <a:pt x="223163" y="141795"/>
                    <a:pt x="205664" y="159294"/>
                  </a:cubicBezTo>
                  <a:cubicBezTo>
                    <a:pt x="188164" y="176794"/>
                    <a:pt x="164430" y="186625"/>
                    <a:pt x="139682" y="186625"/>
                  </a:cubicBezTo>
                  <a:lnTo>
                    <a:pt x="93312" y="186625"/>
                  </a:lnTo>
                  <a:cubicBezTo>
                    <a:pt x="68564" y="186625"/>
                    <a:pt x="44830" y="176794"/>
                    <a:pt x="27331" y="159294"/>
                  </a:cubicBezTo>
                  <a:cubicBezTo>
                    <a:pt x="9831" y="141795"/>
                    <a:pt x="0" y="118060"/>
                    <a:pt x="0" y="93312"/>
                  </a:cubicBezTo>
                  <a:lnTo>
                    <a:pt x="0" y="93312"/>
                  </a:lnTo>
                  <a:cubicBezTo>
                    <a:pt x="0" y="68564"/>
                    <a:pt x="9831" y="44830"/>
                    <a:pt x="27331" y="27331"/>
                  </a:cubicBezTo>
                  <a:cubicBezTo>
                    <a:pt x="44830" y="9831"/>
                    <a:pt x="68564" y="0"/>
                    <a:pt x="93312" y="0"/>
                  </a:cubicBezTo>
                  <a:close/>
                </a:path>
              </a:pathLst>
            </a:custGeom>
            <a:solidFill>
              <a:srgbClr val="0A4C9E"/>
            </a:solidFill>
          </p:spPr>
        </p:sp>
        <p:sp>
          <p:nvSpPr>
            <p:cNvPr name="TextBox 13" id="13"/>
            <p:cNvSpPr txBox="true"/>
            <p:nvPr/>
          </p:nvSpPr>
          <p:spPr>
            <a:xfrm>
              <a:off x="0" y="-57150"/>
              <a:ext cx="232994" cy="243775"/>
            </a:xfrm>
            <a:prstGeom prst="rect">
              <a:avLst/>
            </a:prstGeom>
          </p:spPr>
          <p:txBody>
            <a:bodyPr anchor="ctr" rtlCol="false" tIns="50800" lIns="50800" bIns="50800" rIns="50800"/>
            <a:lstStyle/>
            <a:p>
              <a:pPr algn="ctr">
                <a:lnSpc>
                  <a:spcPts val="4059"/>
                </a:lnSpc>
              </a:pPr>
              <a:r>
                <a:rPr lang="en-US" sz="2899">
                  <a:solidFill>
                    <a:srgbClr val="FFFFFF"/>
                  </a:solidFill>
                  <a:latin typeface="Open Sans"/>
                  <a:ea typeface="Open Sans"/>
                  <a:cs typeface="Open Sans"/>
                  <a:sym typeface="Open Sans"/>
                </a:rPr>
                <a:t>9</a:t>
              </a:r>
            </a:p>
          </p:txBody>
        </p:sp>
      </p:gr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DAGfE0NsqzI</dc:identifier>
  <dcterms:modified xsi:type="dcterms:W3CDTF">2011-08-01T06:04:30Z</dcterms:modified>
  <cp:revision>1</cp:revision>
  <dc:title>Blue and Green Modern Artificial Intelligence Presentation</dc:title>
</cp:coreProperties>
</file>